
<file path=[Content_Types].xml><?xml version="1.0" encoding="utf-8"?>
<Types xmlns="http://schemas.openxmlformats.org/package/2006/content-types">
  <Override PartName="/ppt/slides/slide18.xml" ContentType="application/vnd.openxmlformats-officedocument.presentationml.slide+xml"/>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Override PartName="/ppt/notesSlides/notesSlide9.xml" ContentType="application/vnd.openxmlformats-officedocument.presentationml.notesSlide+xml"/>
  <Override PartName="/ppt/notesSlides/notesSlide16.xml" ContentType="application/vnd.openxmlformats-officedocument.presentationml.notesSlide+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ppt/notesSlides/notesSlide12.xml" ContentType="application/vnd.openxmlformats-officedocument.presentationml.notesSlide+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slides/slide19.xml" ContentType="application/vnd.openxmlformats-officedocument.presentationml.slide+xml"/>
  <Override PartName="/ppt/notesSlides/notesSlide5.xml" ContentType="application/vnd.openxmlformats-officedocument.presentationml.notesSlide+xml"/>
  <Override PartName="/ppt/tableStyles.xml" ContentType="application/vnd.openxmlformats-officedocument.presentationml.tableStyles+xml"/>
  <Override PartName="/ppt/notesSlides/notesSlide20.xml" ContentType="application/vnd.openxmlformats-officedocument.presentationml.notesSlide+xml"/>
  <Override PartName="/ppt/slides/slide15.xml" ContentType="application/vnd.openxmlformats-officedocument.presentationml.slide+xml"/>
  <Override PartName="/ppt/notesSlides/notesSlide1.xml" ContentType="application/vnd.openxmlformats-officedocument.presentationml.notesSlide+xml"/>
  <Override PartName="/ppt/notesSlides/notesSlide17.xml" ContentType="application/vnd.openxmlformats-officedocument.presentationml.notes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notesSlides/notesSlide6.xml" ContentType="application/vnd.openxmlformats-officedocument.presentationml.notesSlide+xml"/>
  <Override PartName="/ppt/notesSlides/notesSlide21.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notesSlides/notesSlide18.xml" ContentType="application/vnd.openxmlformats-officedocument.presentationml.notes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slideLayouts/slideLayout3.xml" ContentType="application/vnd.openxmlformats-officedocument.presentationml.slideLayout+xml"/>
  <Default Extension="tiff" ContentType="image/tiff"/>
  <Override PartName="/ppt/slides/slide20.xml" ContentType="application/vnd.openxmlformats-officedocument.presentationml.slide+xml"/>
  <Override PartName="/ppt/notesSlides/notesSlide7.xml" ContentType="application/vnd.openxmlformats-officedocument.presentationml.notesSlide+xml"/>
  <Override PartName="/ppt/slides/slide17.xml" ContentType="application/vnd.openxmlformats-officedocument.presentationml.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slides/slide8.xml" ContentType="application/vnd.openxmlformats-officedocument.presentationml.slide+xml"/>
  <Override PartName="/ppt/notesSlides/notesSlide19.xml" ContentType="application/vnd.openxmlformats-officedocument.presentationml.notes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21.xml" ContentType="application/vnd.openxmlformats-officedocument.presentationml.slide+xml"/>
  <Default Extension="bin" ContentType="application/vnd.openxmlformats-officedocument.presentationml.printerSettings"/>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23"/>
  </p:notesMasterIdLst>
  <p:sldIdLst>
    <p:sldId id="256" r:id="rId2"/>
    <p:sldId id="273" r:id="rId3"/>
    <p:sldId id="258" r:id="rId4"/>
    <p:sldId id="259" r:id="rId5"/>
    <p:sldId id="260" r:id="rId6"/>
    <p:sldId id="261" r:id="rId7"/>
    <p:sldId id="262" r:id="rId8"/>
    <p:sldId id="263" r:id="rId9"/>
    <p:sldId id="264" r:id="rId10"/>
    <p:sldId id="275" r:id="rId11"/>
    <p:sldId id="265" r:id="rId12"/>
    <p:sldId id="276" r:id="rId13"/>
    <p:sldId id="266" r:id="rId14"/>
    <p:sldId id="277" r:id="rId15"/>
    <p:sldId id="274" r:id="rId16"/>
    <p:sldId id="267" r:id="rId17"/>
    <p:sldId id="268" r:id="rId18"/>
    <p:sldId id="269" r:id="rId19"/>
    <p:sldId id="270" r:id="rId20"/>
    <p:sldId id="271" r:id="rId21"/>
    <p:sldId id="272"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5620"/>
    <p:restoredTop sz="81559" autoAdjust="0"/>
  </p:normalViewPr>
  <p:slideViewPr>
    <p:cSldViewPr snapToGrid="0" snapToObjects="1">
      <p:cViewPr varScale="1">
        <p:scale>
          <a:sx n="93" d="100"/>
          <a:sy n="93" d="100"/>
        </p:scale>
        <p:origin x="-1248"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interSettings" Target="printerSettings/printerSettings1.bin"/><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tiff>
</file>

<file path=ppt/media/image23.png>
</file>

<file path=ppt/media/image24.jpeg>
</file>

<file path=ppt/media/image25.png>
</file>

<file path=ppt/media/image26.png>
</file>

<file path=ppt/media/image27.tiff>
</file>

<file path=ppt/media/image3.png>
</file>

<file path=ppt/media/image4.png>
</file>

<file path=ppt/media/image5.png>
</file>

<file path=ppt/media/image6.tif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84368C-9906-184F-81DF-12492A680219}" type="datetimeFigureOut">
              <a:rPr lang="en-US" smtClean="0"/>
              <a:pPr/>
              <a:t>10/16/13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DCE028-AEAA-BD4B-825C-0364BFEB4D6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In the last two talks, Trina showed that epigenetic machinery</a:t>
            </a:r>
          </a:p>
          <a:p>
            <a:r>
              <a:rPr lang="en-US" dirty="0" smtClean="0"/>
              <a:t>    control the orderly acquisition and _maintenance_ of neuronal</a:t>
            </a:r>
          </a:p>
          <a:p>
            <a:r>
              <a:rPr lang="en-US" dirty="0" smtClean="0"/>
              <a:t>    traits.  </a:t>
            </a:r>
            <a:r>
              <a:rPr lang="en-US" dirty="0" err="1" smtClean="0"/>
              <a:t>Sisi</a:t>
            </a:r>
            <a:r>
              <a:rPr lang="en-US" dirty="0" smtClean="0"/>
              <a:t> showed that </a:t>
            </a:r>
            <a:r>
              <a:rPr lang="en-US" dirty="0" err="1" smtClean="0"/>
              <a:t>epigenetics</a:t>
            </a:r>
            <a:r>
              <a:rPr lang="en-US" dirty="0" smtClean="0"/>
              <a:t> is involved in learning and</a:t>
            </a:r>
          </a:p>
          <a:p>
            <a:r>
              <a:rPr lang="en-US" dirty="0" smtClean="0"/>
              <a:t>    memory through a balance of genetic repression and</a:t>
            </a:r>
          </a:p>
          <a:p>
            <a:r>
              <a:rPr lang="en-US" dirty="0" smtClean="0"/>
              <a:t>    expression. Today we will ask, are cases of abnormal or disordered</a:t>
            </a:r>
          </a:p>
          <a:p>
            <a:r>
              <a:rPr lang="en-US" dirty="0" smtClean="0"/>
              <a:t>    neurological phenotype associated with malfunction in the</a:t>
            </a:r>
          </a:p>
          <a:p>
            <a:r>
              <a:rPr lang="en-US" dirty="0" smtClean="0"/>
              <a:t>    machinery that controls gene expression and chromatin</a:t>
            </a:r>
          </a:p>
          <a:p>
            <a:r>
              <a:rPr lang="en-US" dirty="0" smtClean="0"/>
              <a:t>    modification?</a:t>
            </a:r>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rgbClr val="000000">
                      <a:alpha val="74998"/>
                    </a:srgbClr>
                  </a:outerShdw>
                </a:effectLst>
              </a14:hiddenEffects>
            </a:ext>
            <a:ext uri="{53640926-AAD7-44d8-BBD7-CCE9431645EC}">
              <a14:shadowObscured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1"/>
            </a:ext>
          </a:extLst>
        </p:spPr>
        <p:txBody>
          <a:bodyPr/>
          <a:lstStyle/>
          <a:p>
            <a:r>
              <a:rPr lang="en-US" sz="2000">
                <a:latin typeface="Lucida Grande" charset="0"/>
                <a:cs typeface="Lucida Grande" charset="0"/>
                <a:sym typeface="Lucida Grande" charset="0"/>
              </a:rPr>
              <a:t>Gene transcription patterns are controlled by TFs that recruit chromatin modifyers.  NRSF is a factor that controls upwards of 1800 genes -many of which are neuron specific.  Many up-regulated in breast, colon, prostate cancers.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 A, B, C, A: rats treated with 2DG have a higher</a:t>
            </a:r>
          </a:p>
          <a:p>
            <a:r>
              <a:rPr lang="en-US" dirty="0" smtClean="0"/>
              <a:t>      </a:t>
            </a:r>
            <a:r>
              <a:rPr lang="en-US" dirty="0" err="1" smtClean="0"/>
              <a:t>afterdischarge</a:t>
            </a:r>
            <a:r>
              <a:rPr lang="en-US" dirty="0" smtClean="0"/>
              <a:t> threshold compared to saline treated animals.  A</a:t>
            </a:r>
          </a:p>
          <a:p>
            <a:r>
              <a:rPr lang="en-US" dirty="0" smtClean="0"/>
              <a:t>      reduction in after discharge threshold leads to an increase the</a:t>
            </a:r>
          </a:p>
          <a:p>
            <a:r>
              <a:rPr lang="en-US" dirty="0" smtClean="0"/>
              <a:t>      kindling of epilepsy, so a reduction means more epilepsy. The kindling model of</a:t>
            </a:r>
            <a:r>
              <a:rPr lang="en-US" baseline="0" dirty="0" smtClean="0"/>
              <a:t> epilepsy is a commonly used paradigm that involves repeated electrical stimulation of the brain to evoke seizures</a:t>
            </a:r>
            <a:r>
              <a:rPr lang="en-US" dirty="0" smtClean="0"/>
              <a:t> </a:t>
            </a:r>
          </a:p>
          <a:p>
            <a:r>
              <a:rPr lang="en-US" dirty="0" smtClean="0"/>
              <a:t>B:</a:t>
            </a:r>
          </a:p>
          <a:p>
            <a:r>
              <a:rPr lang="en-US" dirty="0" smtClean="0"/>
              <a:t>      rats treated with 2DG require more after discharges</a:t>
            </a:r>
          </a:p>
          <a:p>
            <a:r>
              <a:rPr lang="en-US" dirty="0" smtClean="0"/>
              <a:t>      (i.e. stimulations) to evoke various classes of behavioral</a:t>
            </a:r>
          </a:p>
          <a:p>
            <a:r>
              <a:rPr lang="en-US" dirty="0" smtClean="0"/>
              <a:t>      seizures in increasing severity.  </a:t>
            </a:r>
          </a:p>
          <a:p>
            <a:endParaRPr lang="en-US" dirty="0" smtClean="0"/>
          </a:p>
          <a:p>
            <a:r>
              <a:rPr lang="en-US" dirty="0" smtClean="0"/>
              <a:t>- C: quantitative real-time PCR</a:t>
            </a:r>
          </a:p>
          <a:p>
            <a:r>
              <a:rPr lang="en-US" dirty="0" smtClean="0"/>
              <a:t>      shows increased BDNF expression (relative to </a:t>
            </a:r>
            <a:r>
              <a:rPr lang="en-US" dirty="0" err="1" smtClean="0"/>
              <a:t>actin</a:t>
            </a:r>
            <a:r>
              <a:rPr lang="en-US" dirty="0" smtClean="0"/>
              <a:t> expression)</a:t>
            </a:r>
          </a:p>
          <a:p>
            <a:r>
              <a:rPr lang="en-US" dirty="0" smtClean="0"/>
              <a:t>      in saline but not 2DG treated kindled animals after 2 weeks or</a:t>
            </a:r>
          </a:p>
          <a:p>
            <a:r>
              <a:rPr lang="en-US" dirty="0" smtClean="0"/>
              <a:t>      until 5 after discharges but not in the case of severe</a:t>
            </a:r>
          </a:p>
          <a:p>
            <a:r>
              <a:rPr lang="en-US" dirty="0" smtClean="0"/>
              <a:t>      behavioral seizures.</a:t>
            </a:r>
          </a:p>
          <a:p>
            <a:endParaRPr lang="en-US" dirty="0" smtClean="0"/>
          </a:p>
          <a:p>
            <a:r>
              <a:rPr lang="en-US" dirty="0" smtClean="0"/>
              <a:t>Cut off class V</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rgbClr val="000000">
                      <a:alpha val="74998"/>
                    </a:srgbClr>
                  </a:outerShdw>
                </a:effectLst>
              </a14:hiddenEffects>
            </a:ext>
            <a:ext uri="{53640926-AAD7-44d8-BBD7-CCE9431645EC}">
              <a14:shadowObscured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1"/>
            </a:ext>
          </a:extLst>
        </p:spPr>
        <p:txBody>
          <a:bodyPr/>
          <a:lstStyle/>
          <a:p>
            <a:r>
              <a:rPr lang="en-US" sz="2000">
                <a:latin typeface="Lucida Grande" charset="0"/>
                <a:cs typeface="Lucida Grande" charset="0"/>
                <a:sym typeface="Lucida Grande" charset="0"/>
              </a:rPr>
              <a:t>Gene transcription patterns are controlled by TFs that recruit chromatin modifyers.  NRSF is a factor that controls upwards of 1800 genes -many of which are neuron specific.  Many up-regulated in breast, colon, prostate cancers.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2DG reduces REST binding to the REST binding site in the</a:t>
            </a:r>
          </a:p>
          <a:p>
            <a:r>
              <a:rPr lang="en-US" baseline="0" dirty="0" smtClean="0"/>
              <a:t>      promoter region for BDNF as indicated by chromatin</a:t>
            </a:r>
          </a:p>
          <a:p>
            <a:r>
              <a:rPr lang="en-US" baseline="0" dirty="0" smtClean="0"/>
              <a:t>      </a:t>
            </a:r>
            <a:r>
              <a:rPr lang="en-US" baseline="0" dirty="0" err="1" smtClean="0"/>
              <a:t>immunoprecipitation</a:t>
            </a:r>
            <a:r>
              <a:rPr lang="en-US" baseline="0" dirty="0" smtClean="0"/>
              <a:t> in cells from animals who have been</a:t>
            </a:r>
          </a:p>
          <a:p>
            <a:r>
              <a:rPr lang="en-US" baseline="0" dirty="0" smtClean="0"/>
              <a:t>      kindled and treated with 2dg They’re looking at antibodies for sequences</a:t>
            </a:r>
          </a:p>
          <a:p>
            <a:r>
              <a:rPr lang="en-US" baseline="0" dirty="0" smtClean="0"/>
              <a:t>      at or around the REST binding site of the </a:t>
            </a:r>
            <a:r>
              <a:rPr lang="en-US" baseline="0" dirty="0" err="1" smtClean="0"/>
              <a:t>BDNFs</a:t>
            </a:r>
            <a:r>
              <a:rPr lang="en-US" baseline="0" dirty="0" smtClean="0"/>
              <a:t> that have an Antibody </a:t>
            </a:r>
          </a:p>
          <a:p>
            <a:r>
              <a:rPr lang="en-US" baseline="0" dirty="0" smtClean="0"/>
              <a:t>that can detect </a:t>
            </a:r>
            <a:r>
              <a:rPr lang="en-US" baseline="0" dirty="0" err="1" smtClean="0"/>
              <a:t>acetylation</a:t>
            </a:r>
            <a:r>
              <a:rPr lang="en-US" baseline="0" dirty="0" smtClean="0"/>
              <a:t> of H3K9 bound</a:t>
            </a:r>
          </a:p>
          <a:p>
            <a:r>
              <a:rPr lang="en-US" baseline="0" dirty="0" smtClean="0"/>
              <a:t>      to the antibody for the REST binding site or flanking sites.</a:t>
            </a:r>
          </a:p>
          <a:p>
            <a:r>
              <a:rPr lang="en-US" baseline="0" dirty="0" smtClean="0"/>
              <a:t>      It indicates that there is less </a:t>
            </a:r>
            <a:r>
              <a:rPr lang="en-US" baseline="0" dirty="0" err="1" smtClean="0"/>
              <a:t>acetylation</a:t>
            </a:r>
            <a:r>
              <a:rPr lang="en-US" baseline="0" dirty="0" smtClean="0"/>
              <a:t> around the REST</a:t>
            </a:r>
          </a:p>
          <a:p>
            <a:r>
              <a:rPr lang="en-US" baseline="0" dirty="0" smtClean="0"/>
              <a:t>      binding site, presumably because REST is bound and doing</a:t>
            </a:r>
          </a:p>
          <a:p>
            <a:r>
              <a:rPr lang="en-US" baseline="0" dirty="0" smtClean="0"/>
              <a:t>      its thing, recruiting </a:t>
            </a:r>
            <a:r>
              <a:rPr lang="en-US" baseline="0" dirty="0" err="1" smtClean="0"/>
              <a:t>HDACs</a:t>
            </a:r>
            <a:r>
              <a:rPr lang="en-US" baseline="0" dirty="0" smtClean="0"/>
              <a:t>.</a:t>
            </a:r>
          </a:p>
          <a:p>
            <a:endParaRPr lang="en-US" dirty="0" smtClean="0"/>
          </a:p>
          <a:p>
            <a:r>
              <a:rPr lang="en-US" dirty="0" smtClean="0"/>
              <a:t> Specifically it accomplishes this by increasing</a:t>
            </a:r>
          </a:p>
          <a:p>
            <a:r>
              <a:rPr lang="en-US" dirty="0" smtClean="0"/>
              <a:t>      </a:t>
            </a:r>
            <a:r>
              <a:rPr lang="en-US" dirty="0" err="1" smtClean="0"/>
              <a:t>methylation</a:t>
            </a:r>
            <a:r>
              <a:rPr lang="en-US" dirty="0" smtClean="0"/>
              <a:t> at H3K9 as you can see in the inset (a </a:t>
            </a:r>
            <a:r>
              <a:rPr lang="en-US" dirty="0" err="1" smtClean="0"/>
              <a:t>histone</a:t>
            </a:r>
            <a:r>
              <a:rPr lang="en-US" dirty="0" smtClean="0"/>
              <a:t> </a:t>
            </a:r>
            <a:r>
              <a:rPr lang="en-US" dirty="0" err="1" smtClean="0"/>
              <a:t>methylation</a:t>
            </a:r>
            <a:r>
              <a:rPr lang="en-US" dirty="0" smtClean="0"/>
              <a:t> site associated with</a:t>
            </a:r>
          </a:p>
          <a:p>
            <a:r>
              <a:rPr lang="en-US" dirty="0" smtClean="0"/>
              <a:t>      activating repressed genes), thus rolling the DNA along the</a:t>
            </a:r>
          </a:p>
          <a:p>
            <a:r>
              <a:rPr lang="en-US" dirty="0" smtClean="0"/>
              <a:t>      barrel-like </a:t>
            </a:r>
            <a:r>
              <a:rPr lang="en-US" dirty="0" err="1" smtClean="0"/>
              <a:t>histones</a:t>
            </a:r>
            <a:r>
              <a:rPr lang="en-US" dirty="0" smtClean="0"/>
              <a:t> into the heterochromatin and silencing</a:t>
            </a:r>
          </a:p>
          <a:p>
            <a:r>
              <a:rPr lang="en-US" dirty="0" smtClean="0"/>
              <a:t>      their expression. </a:t>
            </a:r>
          </a:p>
          <a:p>
            <a:endParaRPr lang="en-US" dirty="0" smtClean="0"/>
          </a:p>
          <a:p>
            <a:r>
              <a:rPr lang="en-US" dirty="0" smtClean="0"/>
              <a:t> And in B they show that REST is indeed bound</a:t>
            </a:r>
          </a:p>
          <a:p>
            <a:r>
              <a:rPr lang="en-US" dirty="0" smtClean="0"/>
              <a:t>      to its binding site in BDNF promoter gene. And that is</a:t>
            </a:r>
            <a:r>
              <a:rPr lang="en-US" baseline="0" dirty="0" smtClean="0"/>
              <a:t> </a:t>
            </a:r>
          </a:p>
          <a:p>
            <a:r>
              <a:rPr lang="en-US" baseline="0" dirty="0" smtClean="0"/>
              <a:t>Consistent with the model I just described. This finding was </a:t>
            </a:r>
          </a:p>
          <a:p>
            <a:r>
              <a:rPr lang="en-US" baseline="0" dirty="0" smtClean="0"/>
              <a:t>Important to support their model in which </a:t>
            </a:r>
            <a:r>
              <a:rPr lang="en-US" baseline="0" dirty="0" err="1" smtClean="0"/>
              <a:t>glycolisis</a:t>
            </a:r>
            <a:r>
              <a:rPr lang="en-US" baseline="0" dirty="0" smtClean="0"/>
              <a:t> affects </a:t>
            </a:r>
            <a:r>
              <a:rPr lang="en-US" baseline="0" dirty="0" err="1" smtClean="0"/>
              <a:t>REST’s</a:t>
            </a:r>
            <a:endParaRPr lang="en-US" baseline="0" dirty="0" smtClean="0"/>
          </a:p>
          <a:p>
            <a:r>
              <a:rPr lang="en-US" baseline="0" dirty="0" smtClean="0"/>
              <a:t>Recruitment of cofactors to suppress transcription.</a:t>
            </a:r>
            <a:endParaRPr lang="en-US" dirty="0" smtClean="0"/>
          </a:p>
          <a:p>
            <a:endParaRPr lang="en-US" dirty="0" smtClean="0"/>
          </a:p>
          <a:p>
            <a:endParaRPr lang="en-US" dirty="0" smtClean="0"/>
          </a:p>
          <a:p>
            <a:r>
              <a:rPr lang="en-US" dirty="0" smtClean="0"/>
              <a:t> - Cool: </a:t>
            </a:r>
            <a:r>
              <a:rPr lang="en-US" baseline="0" dirty="0" smtClean="0"/>
              <a:t>So this is nice because it </a:t>
            </a:r>
          </a:p>
          <a:p>
            <a:r>
              <a:rPr lang="en-US" baseline="0" dirty="0" smtClean="0"/>
              <a:t>Presents a novel mechanistic model for a dietary treatment for epilepsy.</a:t>
            </a:r>
          </a:p>
          <a:p>
            <a:r>
              <a:rPr lang="en-US" baseline="0" dirty="0" smtClean="0"/>
              <a:t>Researchers have gone on to look at a</a:t>
            </a:r>
            <a:endParaRPr lang="en-US" dirty="0" smtClean="0"/>
          </a:p>
          <a:p>
            <a:r>
              <a:rPr lang="en-US" dirty="0" smtClean="0"/>
              <a:t>REST KO</a:t>
            </a:r>
            <a:r>
              <a:rPr lang="en-US" baseline="0" dirty="0" smtClean="0"/>
              <a:t> mouse – 2dg has no effect. </a:t>
            </a:r>
          </a:p>
          <a:p>
            <a:endParaRPr lang="en-US" dirty="0" smtClean="0"/>
          </a:p>
          <a:p>
            <a:r>
              <a:rPr lang="en-US" dirty="0" smtClean="0"/>
              <a:t>We’ve belabored this transcriptional regulator enough, </a:t>
            </a:r>
          </a:p>
          <a:p>
            <a:r>
              <a:rPr lang="en-US" dirty="0" smtClean="0"/>
              <a:t>let’s look at a chromatin remodeler, lysine </a:t>
            </a:r>
            <a:r>
              <a:rPr lang="en-US" dirty="0" err="1" smtClean="0"/>
              <a:t>dimethyltransferase</a:t>
            </a:r>
            <a:r>
              <a:rPr lang="en-US" baseline="0" dirty="0" smtClean="0"/>
              <a:t> </a:t>
            </a:r>
          </a:p>
          <a:p>
            <a:r>
              <a:rPr lang="en-US" baseline="0" dirty="0" smtClean="0"/>
              <a:t>G9a that works by affecting the </a:t>
            </a:r>
            <a:r>
              <a:rPr lang="en-US" baseline="0" dirty="0" err="1" smtClean="0"/>
              <a:t>methylation</a:t>
            </a:r>
            <a:r>
              <a:rPr lang="en-US" baseline="0" dirty="0" smtClean="0"/>
              <a:t> state of </a:t>
            </a:r>
            <a:r>
              <a:rPr lang="en-US" baseline="0" dirty="0" err="1" smtClean="0"/>
              <a:t>histone</a:t>
            </a:r>
            <a:r>
              <a:rPr lang="en-US" baseline="0" dirty="0" smtClean="0"/>
              <a:t> H3 lysine number 9</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rgbClr val="000000">
                      <a:alpha val="74998"/>
                    </a:srgbClr>
                  </a:outerShdw>
                </a:effectLst>
              </a14:hiddenEffects>
            </a:ext>
            <a:ext uri="{53640926-AAD7-44d8-BBD7-CCE9431645EC}">
              <a14:shadowObscured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1"/>
            </a:ext>
          </a:extLst>
        </p:spPr>
        <p:txBody>
          <a:bodyPr/>
          <a:lstStyle/>
          <a:p>
            <a:r>
              <a:rPr lang="en-US" sz="2000">
                <a:latin typeface="Lucida Grande" charset="0"/>
                <a:cs typeface="Lucida Grande" charset="0"/>
                <a:sym typeface="Lucida Grande" charset="0"/>
              </a:rPr>
              <a:t>Gene transcription patterns are controlled by TFs that recruit chromatin modifyers.  NRSF is a factor that controls upwards of 1800 genes -many of which are neuron specific.  Many up-regulated in breast, colon, prostate cancers.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http://www.stembook.org/sites/default/files/pubnode/9f82a6e695df6084e39d3197b7a575c2f95316e9/The_chromatin_signature/Sha01.jpg</a:t>
            </a:r>
          </a:p>
          <a:p>
            <a:endParaRPr lang="en-US" dirty="0" smtClean="0"/>
          </a:p>
          <a:p>
            <a:r>
              <a:rPr lang="en-US" dirty="0" smtClean="0"/>
              <a:t>Recall</a:t>
            </a:r>
            <a:r>
              <a:rPr lang="en-US" baseline="0" dirty="0" smtClean="0"/>
              <a:t> that there are two types of chromatin.  </a:t>
            </a:r>
          </a:p>
          <a:p>
            <a:endParaRPr lang="en-US" baseline="0" dirty="0" smtClean="0"/>
          </a:p>
          <a:p>
            <a:endParaRPr lang="en-US" baseline="0" dirty="0" smtClean="0"/>
          </a:p>
          <a:p>
            <a:pPr>
              <a:buFontTx/>
              <a:buChar char="-"/>
            </a:pPr>
            <a:r>
              <a:rPr lang="en-US" baseline="0" dirty="0" err="1" smtClean="0"/>
              <a:t>Euchromatin</a:t>
            </a:r>
            <a:r>
              <a:rPr lang="en-US" baseline="0" dirty="0" smtClean="0"/>
              <a:t> contains mainly expressed, active genes and heterochromatin contains mainly repressed silent genes. And the </a:t>
            </a:r>
            <a:r>
              <a:rPr lang="en-US" baseline="0" dirty="0" err="1" smtClean="0"/>
              <a:t>acetylation/methylation</a:t>
            </a:r>
            <a:r>
              <a:rPr lang="en-US" baseline="0" dirty="0" smtClean="0"/>
              <a:t> state of </a:t>
            </a:r>
            <a:r>
              <a:rPr lang="en-US" baseline="0" dirty="0" err="1" smtClean="0"/>
              <a:t>histone</a:t>
            </a:r>
            <a:r>
              <a:rPr lang="en-US" baseline="0" dirty="0" smtClean="0"/>
              <a:t> tails, like </a:t>
            </a:r>
            <a:r>
              <a:rPr lang="en-US" baseline="0" dirty="0" err="1" smtClean="0"/>
              <a:t>histone</a:t>
            </a:r>
            <a:r>
              <a:rPr lang="en-US" baseline="0" dirty="0" smtClean="0"/>
              <a:t> H3 lysine number 9 controls whether chromatin is unrolled, largely available for transcription, or rolled up, and largely silenced.</a:t>
            </a:r>
          </a:p>
        </p:txBody>
      </p:sp>
      <p:sp>
        <p:nvSpPr>
          <p:cNvPr id="4" name="Slide Number Placeholder 3"/>
          <p:cNvSpPr>
            <a:spLocks noGrp="1"/>
          </p:cNvSpPr>
          <p:nvPr>
            <p:ph type="sldNum" sz="quarter" idx="10"/>
          </p:nvPr>
        </p:nvSpPr>
        <p:spPr/>
        <p:txBody>
          <a:bodyPr/>
          <a:lstStyle/>
          <a:p>
            <a:fld id="{16DCE028-AEAA-BD4B-825C-0364BFEB4D65}"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It was previously shown through genome-wide</a:t>
            </a:r>
            <a:r>
              <a:rPr lang="en-US" baseline="0" dirty="0" smtClean="0"/>
              <a:t> promoter analysis that repeated cocaine administration alters the pattern of </a:t>
            </a:r>
            <a:r>
              <a:rPr lang="en-US" baseline="0" dirty="0" err="1" smtClean="0"/>
              <a:t>histone</a:t>
            </a:r>
            <a:r>
              <a:rPr lang="en-US" baseline="0" dirty="0" smtClean="0"/>
              <a:t> H3 lysine 9 </a:t>
            </a:r>
            <a:r>
              <a:rPr lang="en-US" baseline="0" dirty="0" err="1" smtClean="0"/>
              <a:t>methylation</a:t>
            </a:r>
            <a:r>
              <a:rPr lang="en-US" baseline="0" dirty="0" smtClean="0"/>
              <a:t> at specific genes (I think immediate early genes like Delta </a:t>
            </a:r>
            <a:r>
              <a:rPr lang="en-US" baseline="0" dirty="0" err="1" smtClean="0"/>
              <a:t>FosB</a:t>
            </a:r>
            <a:r>
              <a:rPr lang="en-US" baseline="0" dirty="0" smtClean="0"/>
              <a:t>) in the Nucleus </a:t>
            </a:r>
            <a:r>
              <a:rPr lang="en-US" baseline="0" dirty="0" err="1" smtClean="0"/>
              <a:t>Accumbens</a:t>
            </a:r>
            <a:r>
              <a:rPr lang="en-US" baseline="0" dirty="0" smtClean="0"/>
              <a:t>, an important component of the brain’s reward circuitry.</a:t>
            </a:r>
          </a:p>
          <a:p>
            <a:endParaRPr lang="en-US" baseline="0" dirty="0" smtClean="0"/>
          </a:p>
          <a:p>
            <a:r>
              <a:rPr lang="en-US" baseline="0" dirty="0" smtClean="0"/>
              <a:t>- G9a is a chromatin remodeler that modifies the chromatin architecture to rotate the DNA bound around </a:t>
            </a:r>
            <a:r>
              <a:rPr lang="en-US" baseline="0" dirty="0" err="1" smtClean="0"/>
              <a:t>histones</a:t>
            </a:r>
            <a:r>
              <a:rPr lang="en-US" baseline="0" dirty="0" smtClean="0"/>
              <a:t>, controlling repression or expression of genes. G9a is known to </a:t>
            </a:r>
            <a:r>
              <a:rPr lang="en-US" baseline="0" dirty="0" err="1" smtClean="0"/>
              <a:t>methylate</a:t>
            </a:r>
            <a:r>
              <a:rPr lang="en-US" baseline="0" dirty="0" smtClean="0"/>
              <a:t> lysine number 9 on </a:t>
            </a:r>
            <a:r>
              <a:rPr lang="en-US" baseline="0" dirty="0" err="1" smtClean="0"/>
              <a:t>histone</a:t>
            </a:r>
            <a:r>
              <a:rPr lang="en-US" baseline="0" dirty="0" smtClean="0"/>
              <a:t> H3, causing DNA to wind up.</a:t>
            </a:r>
          </a:p>
          <a:p>
            <a:endParaRPr lang="en-US" baseline="0" dirty="0" smtClean="0"/>
          </a:p>
          <a:p>
            <a:r>
              <a:rPr lang="en-US" dirty="0" smtClean="0"/>
              <a:t>- Ian Maze and coauthors investigate a</a:t>
            </a:r>
          </a:p>
          <a:p>
            <a:r>
              <a:rPr lang="en-US" dirty="0" smtClean="0"/>
              <a:t>Role for H3K9 </a:t>
            </a:r>
            <a:r>
              <a:rPr lang="en-US" dirty="0" err="1" smtClean="0"/>
              <a:t>methylation</a:t>
            </a:r>
            <a:r>
              <a:rPr lang="en-US" dirty="0" smtClean="0"/>
              <a:t> and lysine </a:t>
            </a:r>
            <a:r>
              <a:rPr lang="en-US" dirty="0" err="1" smtClean="0"/>
              <a:t>dimethyltransferase</a:t>
            </a:r>
            <a:r>
              <a:rPr lang="en-US" dirty="0" smtClean="0"/>
              <a:t> G9a</a:t>
            </a:r>
          </a:p>
          <a:p>
            <a:r>
              <a:rPr lang="en-US" dirty="0" smtClean="0"/>
              <a:t>in cocaine-induced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1A: Profiled mRNA levels of lysine </a:t>
            </a:r>
            <a:r>
              <a:rPr lang="en-US" dirty="0" err="1" smtClean="0"/>
              <a:t>methyltransferases</a:t>
            </a:r>
            <a:r>
              <a:rPr lang="en-US" dirty="0" smtClean="0"/>
              <a:t> and</a:t>
            </a:r>
          </a:p>
          <a:p>
            <a:r>
              <a:rPr lang="en-US" dirty="0" smtClean="0"/>
              <a:t>      lysine </a:t>
            </a:r>
            <a:r>
              <a:rPr lang="en-US" dirty="0" err="1" smtClean="0"/>
              <a:t>demethylases</a:t>
            </a:r>
            <a:r>
              <a:rPr lang="en-US" dirty="0" smtClean="0"/>
              <a:t>, and saw that G9a and another chromatin</a:t>
            </a:r>
          </a:p>
          <a:p>
            <a:r>
              <a:rPr lang="en-US" dirty="0" smtClean="0"/>
              <a:t>      remodeler were </a:t>
            </a:r>
            <a:r>
              <a:rPr lang="en-US" dirty="0" err="1" smtClean="0"/>
              <a:t>downregualted</a:t>
            </a:r>
            <a:r>
              <a:rPr lang="en-US" dirty="0" smtClean="0"/>
              <a:t> in animals who</a:t>
            </a:r>
            <a:r>
              <a:rPr lang="en-US" baseline="0" dirty="0" smtClean="0"/>
              <a:t> have received </a:t>
            </a:r>
            <a:r>
              <a:rPr lang="en-US" dirty="0" smtClean="0"/>
              <a:t>repeated cocaine administration</a:t>
            </a:r>
            <a:r>
              <a:rPr lang="en-US" baseline="0" dirty="0" smtClean="0"/>
              <a:t> </a:t>
            </a:r>
            <a:endParaRPr lang="en-US" dirty="0" smtClean="0"/>
          </a:p>
          <a:p>
            <a:r>
              <a:rPr lang="en-US" dirty="0" smtClean="0"/>
              <a:t>    - Fig 1B: And this correlates with reduced H3K9 </a:t>
            </a:r>
            <a:r>
              <a:rPr lang="en-US" dirty="0" err="1" smtClean="0"/>
              <a:t>methylation</a:t>
            </a:r>
            <a:r>
              <a:rPr lang="en-US" dirty="0" smtClean="0"/>
              <a:t>.</a:t>
            </a:r>
          </a:p>
          <a:p>
            <a:endParaRPr lang="en-US" dirty="0" smtClean="0"/>
          </a:p>
          <a:p>
            <a:r>
              <a:rPr lang="en-US" dirty="0" smtClean="0"/>
              <a:t>So repeated cocaine administration affects</a:t>
            </a:r>
            <a:r>
              <a:rPr lang="en-US" baseline="0" dirty="0" smtClean="0"/>
              <a:t> the </a:t>
            </a:r>
            <a:r>
              <a:rPr lang="en-US" baseline="0" dirty="0" err="1" smtClean="0"/>
              <a:t>methylation</a:t>
            </a:r>
            <a:r>
              <a:rPr lang="en-US" baseline="0" dirty="0" smtClean="0"/>
              <a:t> state of H3K9 and seems to involve regulation of G9a</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 MINI SCHEMATIC</a:t>
            </a:r>
            <a:r>
              <a:rPr lang="en-US" baseline="0" dirty="0" smtClean="0"/>
              <a:t> TO WALK THROUGH THE EFFECT</a:t>
            </a:r>
            <a:endParaRPr lang="en-US" dirty="0" smtClean="0"/>
          </a:p>
          <a:p>
            <a:endParaRPr lang="en-US" dirty="0" smtClean="0"/>
          </a:p>
          <a:p>
            <a:r>
              <a:rPr lang="en-US" dirty="0" smtClean="0"/>
              <a:t> - Fig 2B, C: viral</a:t>
            </a:r>
            <a:r>
              <a:rPr lang="en-US" baseline="0" dirty="0" smtClean="0"/>
              <a:t> </a:t>
            </a:r>
            <a:r>
              <a:rPr lang="en-US" dirty="0" err="1" smtClean="0"/>
              <a:t>overexpression</a:t>
            </a:r>
            <a:r>
              <a:rPr lang="en-US" dirty="0" smtClean="0"/>
              <a:t> of G9a significantly decreases place</a:t>
            </a:r>
          </a:p>
          <a:p>
            <a:r>
              <a:rPr lang="en-US" dirty="0" smtClean="0"/>
              <a:t>      preference for cocaine</a:t>
            </a:r>
            <a:r>
              <a:rPr lang="en-US" baseline="0" dirty="0" smtClean="0"/>
              <a:t> and also increases </a:t>
            </a:r>
            <a:r>
              <a:rPr lang="en-US" baseline="0" dirty="0" err="1" smtClean="0"/>
              <a:t>methylation</a:t>
            </a:r>
            <a:r>
              <a:rPr lang="en-US" baseline="0" dirty="0" smtClean="0"/>
              <a:t> of </a:t>
            </a:r>
            <a:r>
              <a:rPr lang="en-US" baseline="0" dirty="0" err="1" smtClean="0"/>
              <a:t>histone</a:t>
            </a:r>
            <a:endParaRPr lang="en-US" baseline="0" dirty="0" smtClean="0"/>
          </a:p>
          <a:p>
            <a:r>
              <a:rPr lang="en-US" baseline="0" dirty="0" smtClean="0"/>
              <a:t>H3K9. </a:t>
            </a:r>
          </a:p>
          <a:p>
            <a:endParaRPr lang="en-US" baseline="0" dirty="0" smtClean="0"/>
          </a:p>
          <a:p>
            <a:r>
              <a:rPr lang="en-US" dirty="0" smtClean="0"/>
              <a:t> Conditioned place preference</a:t>
            </a:r>
            <a:r>
              <a:rPr lang="en-US" baseline="0" dirty="0" smtClean="0"/>
              <a:t> involves associating</a:t>
            </a:r>
          </a:p>
          <a:p>
            <a:r>
              <a:rPr lang="en-US" baseline="0" dirty="0" smtClean="0"/>
              <a:t>A stimulus with one of two chambers and allowing the animal to move freely</a:t>
            </a:r>
          </a:p>
          <a:p>
            <a:r>
              <a:rPr lang="en-US" baseline="0" dirty="0" smtClean="0"/>
              <a:t>Between the two chambers.  If the stimulus is preferred, the animal will spend</a:t>
            </a:r>
          </a:p>
          <a:p>
            <a:r>
              <a:rPr lang="en-US" baseline="0" dirty="0" smtClean="0"/>
              <a:t>More time in the chamber that was associated with the rewarding stimulus,</a:t>
            </a:r>
          </a:p>
          <a:p>
            <a:r>
              <a:rPr lang="en-US" baseline="0" dirty="0" smtClean="0"/>
              <a:t>Such as repeated cocaine administration.  In this case conditioned place preference</a:t>
            </a:r>
          </a:p>
          <a:p>
            <a:r>
              <a:rPr lang="en-US" baseline="0" dirty="0" smtClean="0"/>
              <a:t>Is expressed relative to control animals receiving virus and GFP.</a:t>
            </a:r>
          </a:p>
          <a:p>
            <a:endParaRPr lang="en-US" baseline="0" dirty="0" smtClean="0"/>
          </a:p>
          <a:p>
            <a:r>
              <a:rPr lang="en-US" dirty="0" smtClean="0"/>
              <a:t>-  A catalytically dead form of G9a does</a:t>
            </a:r>
          </a:p>
          <a:p>
            <a:r>
              <a:rPr lang="en-US" dirty="0" smtClean="0"/>
              <a:t>      not decrease place preference</a:t>
            </a:r>
            <a:r>
              <a:rPr lang="en-US" baseline="0" dirty="0" smtClean="0"/>
              <a:t> or H3K9 </a:t>
            </a:r>
            <a:r>
              <a:rPr lang="en-US" baseline="0" dirty="0" err="1" smtClean="0"/>
              <a:t>methylation</a:t>
            </a:r>
            <a:endParaRPr lang="en-US" baseline="0" dirty="0" smtClean="0"/>
          </a:p>
          <a:p>
            <a:endParaRPr lang="en-US" dirty="0" smtClean="0"/>
          </a:p>
          <a:p>
            <a:r>
              <a:rPr lang="en-US" dirty="0" smtClean="0"/>
              <a:t>    - Fig 2D, E, F, G: AAV-</a:t>
            </a:r>
            <a:r>
              <a:rPr lang="en-US" dirty="0" err="1" smtClean="0"/>
              <a:t>Cre</a:t>
            </a:r>
            <a:r>
              <a:rPr lang="en-US" dirty="0" smtClean="0"/>
              <a:t> knockdown of G9a in nucleus </a:t>
            </a:r>
            <a:r>
              <a:rPr lang="en-US" dirty="0" err="1" smtClean="0"/>
              <a:t>accumbens</a:t>
            </a:r>
            <a:endParaRPr lang="en-US" dirty="0" smtClean="0"/>
          </a:p>
          <a:p>
            <a:r>
              <a:rPr lang="en-US" dirty="0" smtClean="0"/>
              <a:t>      significantly increased the effects of cocaine in place</a:t>
            </a:r>
          </a:p>
          <a:p>
            <a:r>
              <a:rPr lang="en-US" dirty="0" smtClean="0"/>
              <a:t>      conditioning experiments and decreased levels of </a:t>
            </a:r>
            <a:r>
              <a:rPr lang="en-US" dirty="0" err="1" smtClean="0"/>
              <a:t>methylated</a:t>
            </a:r>
            <a:r>
              <a:rPr lang="en-US" dirty="0" smtClean="0"/>
              <a:t> H3K9</a:t>
            </a:r>
          </a:p>
          <a:p>
            <a:r>
              <a:rPr lang="en-US" dirty="0" smtClean="0"/>
              <a:t>      in nucleus </a:t>
            </a:r>
            <a:r>
              <a:rPr lang="en-US" dirty="0" err="1" smtClean="0"/>
              <a:t>accumbens</a:t>
            </a:r>
            <a:r>
              <a:rPr lang="en-US" dirty="0" smtClean="0"/>
              <a:t>. Using a pharmacological inhibitor of G9a,</a:t>
            </a:r>
          </a:p>
          <a:p>
            <a:r>
              <a:rPr lang="en-US" dirty="0" smtClean="0"/>
              <a:t>      BIX01294, they demonstrated that pharmacological inhibition of</a:t>
            </a:r>
          </a:p>
          <a:p>
            <a:r>
              <a:rPr lang="en-US" dirty="0" smtClean="0"/>
              <a:t>      G9a significantly increased preference for cocaine and decreased</a:t>
            </a:r>
          </a:p>
          <a:p>
            <a:r>
              <a:rPr lang="en-US" dirty="0" smtClean="0"/>
              <a:t>      </a:t>
            </a:r>
            <a:r>
              <a:rPr lang="en-US" dirty="0" err="1" smtClean="0"/>
              <a:t>methylated</a:t>
            </a:r>
            <a:r>
              <a:rPr lang="en-US" dirty="0" smtClean="0"/>
              <a:t> H3K9 in nucleus </a:t>
            </a:r>
            <a:r>
              <a:rPr lang="en-US" dirty="0" err="1" smtClean="0"/>
              <a:t>accumbens</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their evidence</a:t>
            </a:r>
            <a:r>
              <a:rPr lang="en-US" baseline="0" dirty="0" smtClean="0"/>
              <a:t> is consistent with repeated cocaine administration </a:t>
            </a:r>
            <a:r>
              <a:rPr lang="en-US" baseline="0" dirty="0" err="1" smtClean="0"/>
              <a:t>downregulating</a:t>
            </a:r>
            <a:r>
              <a:rPr lang="en-US" baseline="0" dirty="0" smtClean="0"/>
              <a:t> G9a expression in nucleus </a:t>
            </a:r>
            <a:r>
              <a:rPr lang="en-US" baseline="0" dirty="0" err="1" smtClean="0"/>
              <a:t>accumbens</a:t>
            </a:r>
            <a:r>
              <a:rPr lang="en-US" baseline="0" dirty="0" smtClean="0"/>
              <a:t> and thus decreasing the </a:t>
            </a:r>
            <a:r>
              <a:rPr lang="en-US" baseline="0" dirty="0" err="1" smtClean="0"/>
              <a:t>methylation</a:t>
            </a:r>
            <a:r>
              <a:rPr lang="en-US" baseline="0" dirty="0" smtClean="0"/>
              <a:t> state of H3K9, thus unraveling the DNA wrapped around </a:t>
            </a:r>
            <a:r>
              <a:rPr lang="en-US" baseline="0" dirty="0" err="1" smtClean="0"/>
              <a:t>histones</a:t>
            </a:r>
            <a:r>
              <a:rPr lang="en-US" baseline="0" dirty="0" smtClean="0"/>
              <a:t>, allowing for gene expression.</a:t>
            </a:r>
            <a:endParaRPr lang="en-US" dirty="0" smtClean="0"/>
          </a:p>
          <a:p>
            <a:endParaRPr lang="en-US" dirty="0" smtClean="0"/>
          </a:p>
          <a:p>
            <a:r>
              <a:rPr lang="en-US" dirty="0" smtClean="0"/>
              <a:t> - Cool: </a:t>
            </a:r>
            <a:r>
              <a:rPr lang="en-US" dirty="0" err="1" smtClean="0"/>
              <a:t>Histone</a:t>
            </a:r>
            <a:r>
              <a:rPr lang="en-US" dirty="0" smtClean="0"/>
              <a:t> </a:t>
            </a:r>
            <a:r>
              <a:rPr lang="en-US" dirty="0" err="1" smtClean="0"/>
              <a:t>methylation's</a:t>
            </a:r>
            <a:r>
              <a:rPr lang="en-US" dirty="0" smtClean="0"/>
              <a:t> role in long-term actions of cocaine.</a:t>
            </a:r>
            <a:r>
              <a:rPr lang="en-US" baseline="0" dirty="0" smtClean="0"/>
              <a:t>  A epigenetic mechanism involved in behavioral and structural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Review </a:t>
            </a:r>
            <a:r>
              <a:rPr lang="en-US" dirty="0" err="1" smtClean="0"/>
              <a:t>epigenetics</a:t>
            </a:r>
            <a:r>
              <a:rPr lang="en-US" dirty="0" smtClean="0"/>
              <a:t>/role of transcriptional regulators like REST</a:t>
            </a:r>
          </a:p>
          <a:p>
            <a:r>
              <a:rPr lang="en-US" dirty="0" smtClean="0"/>
              <a:t>    and chromatin remodelers like G9a</a:t>
            </a:r>
          </a:p>
          <a:p>
            <a:endParaRPr lang="en-US" dirty="0" smtClean="0"/>
          </a:p>
        </p:txBody>
      </p:sp>
      <p:sp>
        <p:nvSpPr>
          <p:cNvPr id="4" name="Slide Number Placeholder 3"/>
          <p:cNvSpPr>
            <a:spLocks noGrp="1"/>
          </p:cNvSpPr>
          <p:nvPr>
            <p:ph type="sldNum" sz="quarter" idx="10"/>
          </p:nvPr>
        </p:nvSpPr>
        <p:spPr/>
        <p:txBody>
          <a:bodyPr/>
          <a:lstStyle/>
          <a:p>
            <a:fld id="{A376090B-80EC-6F4F-AD77-396EE1CCB999}" type="slidenum">
              <a:rPr lang="en-US" smtClean="0"/>
              <a:pPr/>
              <a:t>2</a:t>
            </a:fld>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2094415601"/>
      </p:ext>
    </p:extLst>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saw a new mechanism by which epigenetic factors control addictive behavior and could potentially be targeted to treat it.</a:t>
            </a:r>
            <a:endParaRPr lang="en-US" dirty="0" smtClean="0"/>
          </a:p>
          <a:p>
            <a:endParaRPr lang="en-US" dirty="0" smtClean="0"/>
          </a:p>
          <a:p>
            <a:r>
              <a:rPr lang="en-US" dirty="0" smtClean="0"/>
              <a:t>- In the case of brain cancer, we saw an upstream target that is potentially less deleterious than radiation</a:t>
            </a:r>
            <a:r>
              <a:rPr lang="en-US" baseline="0" dirty="0" smtClean="0"/>
              <a:t> treatment</a:t>
            </a:r>
          </a:p>
          <a:p>
            <a:endParaRPr lang="en-US" baseline="0" dirty="0" smtClean="0"/>
          </a:p>
          <a:p>
            <a:r>
              <a:rPr lang="en-US" baseline="0" dirty="0" smtClean="0"/>
              <a:t>- In </a:t>
            </a:r>
            <a:r>
              <a:rPr lang="en-US" baseline="0" dirty="0" err="1" smtClean="0"/>
              <a:t>huntington’s</a:t>
            </a:r>
            <a:r>
              <a:rPr lang="en-US" baseline="0" dirty="0" smtClean="0"/>
              <a:t> disease we saw a novel role for huntingtin protein that may provide new therapeutic strategies for an untreatable disease</a:t>
            </a:r>
          </a:p>
          <a:p>
            <a:endParaRPr lang="en-US" baseline="0" dirty="0" smtClean="0"/>
          </a:p>
          <a:p>
            <a:r>
              <a:rPr lang="en-US" baseline="0" dirty="0" smtClean="0"/>
              <a:t>We saw a </a:t>
            </a:r>
            <a:r>
              <a:rPr lang="en-US" baseline="0" dirty="0" err="1" smtClean="0"/>
              <a:t>potentital</a:t>
            </a:r>
            <a:r>
              <a:rPr lang="en-US" baseline="0" dirty="0" smtClean="0"/>
              <a:t> mechanism by which a 100 year old folk remedy for epilepsy achieves its effects ADD AVTAR’S MODEL</a:t>
            </a:r>
          </a:p>
          <a:p>
            <a:endParaRPr lang="en-US" baseline="0"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21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 plays an </a:t>
            </a:r>
            <a:r>
              <a:rPr lang="en-US" dirty="0" err="1" smtClean="0"/>
              <a:t>oncogenic</a:t>
            </a:r>
            <a:r>
              <a:rPr lang="en-US" dirty="0" smtClean="0"/>
              <a:t> role in brain childhood</a:t>
            </a:r>
          </a:p>
          <a:p>
            <a:r>
              <a:rPr lang="en-US" dirty="0" smtClean="0"/>
              <a:t>malignancies such as </a:t>
            </a:r>
            <a:r>
              <a:rPr lang="en-US" dirty="0" err="1" smtClean="0"/>
              <a:t>neuroblastoma</a:t>
            </a:r>
            <a:r>
              <a:rPr lang="en-US" dirty="0" smtClean="0"/>
              <a:t> and </a:t>
            </a:r>
            <a:r>
              <a:rPr lang="en-US" dirty="0" err="1" smtClean="0"/>
              <a:t>medulloblastoma</a:t>
            </a:r>
            <a:r>
              <a:rPr lang="en-US" dirty="0" smtClean="0"/>
              <a:t>.  Recall, the</a:t>
            </a:r>
          </a:p>
          <a:p>
            <a:r>
              <a:rPr lang="en-US" dirty="0" smtClean="0"/>
              <a:t>REST gene codes for a protein that binds regulatory regions in genes</a:t>
            </a:r>
          </a:p>
          <a:p>
            <a:r>
              <a:rPr lang="en-US" dirty="0" smtClean="0"/>
              <a:t>(Neuron-restrictive silencer element, NRSE) and recruits enzymatic</a:t>
            </a:r>
          </a:p>
          <a:p>
            <a:r>
              <a:rPr lang="en-US" dirty="0" smtClean="0"/>
              <a:t>chromatin-</a:t>
            </a:r>
            <a:r>
              <a:rPr lang="en-US" dirty="0" err="1" smtClean="0"/>
              <a:t>modyfing</a:t>
            </a:r>
            <a:r>
              <a:rPr lang="en-US" dirty="0" smtClean="0"/>
              <a:t> machinery such as HDAC (</a:t>
            </a:r>
            <a:r>
              <a:rPr lang="en-US" dirty="0" err="1" smtClean="0"/>
              <a:t>Histone</a:t>
            </a:r>
            <a:r>
              <a:rPr lang="en-US" dirty="0" smtClean="0"/>
              <a:t> </a:t>
            </a:r>
            <a:r>
              <a:rPr lang="en-US" dirty="0" err="1" smtClean="0"/>
              <a:t>Deacetylases</a:t>
            </a:r>
            <a:r>
              <a:rPr lang="en-US" dirty="0" smtClean="0"/>
              <a:t>) </a:t>
            </a:r>
          </a:p>
          <a:p>
            <a:r>
              <a:rPr lang="en-US" dirty="0" smtClean="0"/>
              <a:t>to silence expression certain genes.</a:t>
            </a:r>
          </a:p>
          <a:p>
            <a:endParaRPr lang="en-US" dirty="0" smtClean="0"/>
          </a:p>
          <a:p>
            <a:r>
              <a:rPr lang="en-US" dirty="0" smtClean="0"/>
              <a:t>- Today we’re going to look at a specific type of brain cancer</a:t>
            </a:r>
            <a:r>
              <a:rPr lang="en-US" baseline="0" dirty="0" smtClean="0"/>
              <a:t> called </a:t>
            </a:r>
            <a:r>
              <a:rPr lang="en-US" dirty="0" smtClean="0"/>
              <a:t>Glioblastoma multiforme, </a:t>
            </a:r>
          </a:p>
          <a:p>
            <a:r>
              <a:rPr lang="en-US" dirty="0" smtClean="0"/>
              <a:t>the most common and most aggressive malignant</a:t>
            </a:r>
          </a:p>
          <a:p>
            <a:r>
              <a:rPr lang="en-US" dirty="0" smtClean="0"/>
              <a:t>primary brain tumor in humans, </a:t>
            </a:r>
          </a:p>
          <a:p>
            <a:r>
              <a:rPr lang="en-US" dirty="0" smtClean="0"/>
              <a:t>-</a:t>
            </a:r>
            <a:r>
              <a:rPr lang="en-US" baseline="0" dirty="0" smtClean="0"/>
              <a:t> </a:t>
            </a:r>
            <a:r>
              <a:rPr lang="en-US" dirty="0" smtClean="0"/>
              <a:t>involving </a:t>
            </a:r>
            <a:r>
              <a:rPr lang="en-US" dirty="0" err="1" smtClean="0"/>
              <a:t>glial</a:t>
            </a:r>
            <a:r>
              <a:rPr lang="en-US" dirty="0" smtClean="0"/>
              <a:t> cells and accounting</a:t>
            </a:r>
          </a:p>
          <a:p>
            <a:r>
              <a:rPr lang="en-US" dirty="0" smtClean="0"/>
              <a:t>for </a:t>
            </a:r>
          </a:p>
          <a:p>
            <a:pPr>
              <a:buFontTx/>
              <a:buChar char="-"/>
            </a:pPr>
            <a:r>
              <a:rPr lang="en-US" dirty="0" smtClean="0"/>
              <a:t>52% of all functional tissue brain tumor cases and </a:t>
            </a:r>
          </a:p>
          <a:p>
            <a:pPr>
              <a:buFontTx/>
              <a:buChar char="-"/>
            </a:pPr>
            <a:r>
              <a:rPr lang="en-US" dirty="0" smtClean="0"/>
              <a:t> 20% of all</a:t>
            </a:r>
          </a:p>
          <a:p>
            <a:r>
              <a:rPr lang="en-US" dirty="0" smtClean="0"/>
              <a:t>intracranial tumors.</a:t>
            </a:r>
          </a:p>
          <a:p>
            <a:endParaRPr lang="en-US" baseline="0" dirty="0" smtClean="0"/>
          </a:p>
          <a:p>
            <a:pPr>
              <a:buFontTx/>
              <a:buChar char="-"/>
            </a:pPr>
            <a:r>
              <a:rPr lang="en-US" baseline="0" dirty="0" smtClean="0"/>
              <a:t>This model shows the </a:t>
            </a:r>
            <a:r>
              <a:rPr lang="en-US" baseline="0" dirty="0" err="1" smtClean="0"/>
              <a:t>signalling</a:t>
            </a:r>
            <a:r>
              <a:rPr lang="en-US" baseline="0" dirty="0" smtClean="0"/>
              <a:t> pathways that </a:t>
            </a:r>
            <a:r>
              <a:rPr lang="en-US" baseline="0" dirty="0" err="1" smtClean="0"/>
              <a:t>Luciano</a:t>
            </a:r>
            <a:r>
              <a:rPr lang="en-US" baseline="0" dirty="0" smtClean="0"/>
              <a:t> Conti and colleagues investigate</a:t>
            </a:r>
          </a:p>
          <a:p>
            <a:pPr>
              <a:buFontTx/>
              <a:buNone/>
            </a:pPr>
            <a:r>
              <a:rPr lang="en-US" baseline="0" dirty="0" smtClean="0"/>
              <a:t>in their 2012 report showing that REST controls the self-renewal and TUMORIGENIC COMPETENCE</a:t>
            </a:r>
          </a:p>
          <a:p>
            <a:pPr>
              <a:buFontTx/>
              <a:buNone/>
            </a:pPr>
            <a:r>
              <a:rPr lang="en-US" baseline="0" dirty="0" smtClean="0"/>
              <a:t> of human glioblastoma cells.  For the purposes of this talk we’ll focus on the left branch of the model.</a:t>
            </a:r>
          </a:p>
          <a:p>
            <a:pPr>
              <a:buFontTx/>
              <a:buNone/>
            </a:pPr>
            <a:r>
              <a:rPr lang="en-US" baseline="0" dirty="0" smtClean="0"/>
              <a:t> So first things first, </a:t>
            </a:r>
            <a:r>
              <a:rPr lang="en-US" baseline="0" dirty="0" err="1" smtClean="0"/>
              <a:t>Luciano</a:t>
            </a:r>
            <a:r>
              <a:rPr lang="en-US" baseline="0" dirty="0" smtClean="0"/>
              <a:t> Conti and colleagues asked the question, “Is REST expressed in tissue from human </a:t>
            </a:r>
            <a:r>
              <a:rPr lang="en-US" baseline="0" dirty="0" err="1" smtClean="0"/>
              <a:t>gliablastoma</a:t>
            </a:r>
            <a:r>
              <a:rPr lang="en-US" baseline="0" dirty="0" smtClean="0"/>
              <a:t> multiforme specimens?”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1A REST is expressed in tissue from human glioblastoma</a:t>
            </a:r>
          </a:p>
          <a:p>
            <a:r>
              <a:rPr lang="en-US" dirty="0" smtClean="0"/>
              <a:t>      multiforme at higher levels than tissue from normal human</a:t>
            </a:r>
          </a:p>
          <a:p>
            <a:r>
              <a:rPr lang="en-US" dirty="0" smtClean="0"/>
              <a:t>      cortex, looking at</a:t>
            </a:r>
            <a:r>
              <a:rPr lang="en-US" baseline="0" dirty="0" smtClean="0"/>
              <a:t> </a:t>
            </a:r>
            <a:r>
              <a:rPr lang="en-US" dirty="0" smtClean="0"/>
              <a:t>REST mRNA levels relative to GADPH</a:t>
            </a:r>
          </a:p>
          <a:p>
            <a:r>
              <a:rPr lang="en-US" dirty="0" smtClean="0"/>
              <a:t>      (</a:t>
            </a:r>
            <a:r>
              <a:rPr lang="en-US" dirty="0" err="1" smtClean="0"/>
              <a:t>Glyceraldehyde</a:t>
            </a:r>
            <a:r>
              <a:rPr lang="en-US" dirty="0" smtClean="0"/>
              <a:t> 3-phosphate </a:t>
            </a:r>
            <a:r>
              <a:rPr lang="en-US" dirty="0" err="1" smtClean="0"/>
              <a:t>dehydrogenase</a:t>
            </a:r>
            <a:r>
              <a:rPr lang="en-US" dirty="0" smtClean="0"/>
              <a:t>), a gene coding for a</a:t>
            </a:r>
          </a:p>
          <a:p>
            <a:r>
              <a:rPr lang="en-US" dirty="0" smtClean="0"/>
              <a:t>Enzyme involved</a:t>
            </a:r>
            <a:r>
              <a:rPr lang="en-US" baseline="0" dirty="0" smtClean="0"/>
              <a:t> in </a:t>
            </a:r>
            <a:r>
              <a:rPr lang="en-US" dirty="0" err="1" smtClean="0"/>
              <a:t>glycolisis</a:t>
            </a:r>
            <a:r>
              <a:rPr lang="en-US" dirty="0" smtClean="0"/>
              <a:t> . Used quantitative RT-PCR</a:t>
            </a:r>
          </a:p>
          <a:p>
            <a:endParaRPr lang="en-US" dirty="0" smtClean="0"/>
          </a:p>
          <a:p>
            <a:r>
              <a:rPr lang="en-US" dirty="0" smtClean="0"/>
              <a:t> - Fig 1B, cells from </a:t>
            </a:r>
            <a:r>
              <a:rPr lang="en-US" dirty="0" err="1" smtClean="0"/>
              <a:t>pontine</a:t>
            </a:r>
            <a:r>
              <a:rPr lang="en-US" dirty="0" smtClean="0"/>
              <a:t> nuclei of "control specimens" show</a:t>
            </a:r>
          </a:p>
          <a:p>
            <a:r>
              <a:rPr lang="en-US" dirty="0" smtClean="0"/>
              <a:t>      nuclear and </a:t>
            </a:r>
            <a:r>
              <a:rPr lang="en-US" dirty="0" err="1" smtClean="0"/>
              <a:t>cytoplasmic</a:t>
            </a:r>
            <a:r>
              <a:rPr lang="en-US" dirty="0" smtClean="0"/>
              <a:t> </a:t>
            </a:r>
            <a:r>
              <a:rPr lang="en-US" dirty="0" err="1" smtClean="0"/>
              <a:t>immuno</a:t>
            </a:r>
            <a:r>
              <a:rPr lang="en-US" dirty="0" smtClean="0"/>
              <a:t>-staining for REST. It’s</a:t>
            </a:r>
          </a:p>
          <a:p>
            <a:r>
              <a:rPr lang="en-US" dirty="0" smtClean="0"/>
              <a:t>      important to note here that the authors have taken no steps</a:t>
            </a:r>
          </a:p>
          <a:p>
            <a:r>
              <a:rPr lang="en-US" dirty="0" smtClean="0"/>
              <a:t>      to discriminate between neural and </a:t>
            </a:r>
            <a:r>
              <a:rPr lang="en-US" dirty="0" err="1" smtClean="0"/>
              <a:t>glial</a:t>
            </a:r>
            <a:r>
              <a:rPr lang="en-US" dirty="0" smtClean="0"/>
              <a:t> cells with this</a:t>
            </a:r>
          </a:p>
          <a:p>
            <a:r>
              <a:rPr lang="en-US" dirty="0" smtClean="0"/>
              <a:t>      staining protocol, so presumably they are staining a</a:t>
            </a:r>
          </a:p>
          <a:p>
            <a:r>
              <a:rPr lang="en-US" dirty="0" smtClean="0"/>
              <a:t>      mixture of cell-types here.</a:t>
            </a:r>
          </a:p>
          <a:p>
            <a:endParaRPr lang="en-US" dirty="0" smtClean="0"/>
          </a:p>
          <a:p>
            <a:r>
              <a:rPr lang="en-US" dirty="0" smtClean="0"/>
              <a:t>    - Fig 1E, nuclei of proliferating glioblastoma cells stain</a:t>
            </a:r>
          </a:p>
          <a:p>
            <a:r>
              <a:rPr lang="en-US" dirty="0" smtClean="0"/>
              <a:t>      intensely positive for REST, AND THE AUTHORS argue that this discrepancy</a:t>
            </a:r>
          </a:p>
          <a:p>
            <a:r>
              <a:rPr lang="en-US" dirty="0" smtClean="0"/>
              <a:t>      reflects an epigenetic mechanism affecting the trafficking of</a:t>
            </a:r>
          </a:p>
          <a:p>
            <a:r>
              <a:rPr lang="en-US" dirty="0" smtClean="0"/>
              <a:t>      REST to the nucleus, allowing it do its thing, silencing gene</a:t>
            </a:r>
          </a:p>
          <a:p>
            <a:r>
              <a:rPr lang="en-US" dirty="0" smtClean="0"/>
              <a:t>      expression.</a:t>
            </a:r>
          </a:p>
          <a:p>
            <a:endParaRPr lang="en-US" dirty="0" smtClean="0"/>
          </a:p>
          <a:p>
            <a:endParaRPr lang="en-US" dirty="0" smtClean="0"/>
          </a:p>
          <a:p>
            <a:r>
              <a:rPr lang="en-US" dirty="0" smtClean="0"/>
              <a:t>- So yes, REST is expressed in the glioblastoma tissue. ” The</a:t>
            </a:r>
          </a:p>
          <a:p>
            <a:r>
              <a:rPr lang="en-US" dirty="0" smtClean="0"/>
              <a:t> authors actually take tissue from some of the human samples</a:t>
            </a:r>
          </a:p>
          <a:p>
            <a:r>
              <a:rPr lang="en-US" dirty="0" smtClean="0"/>
              <a:t> showing high REST expression levels and go on to investigates</a:t>
            </a:r>
          </a:p>
          <a:p>
            <a:r>
              <a:rPr lang="en-US" dirty="0" smtClean="0"/>
              <a:t> its properties.  Recalling the model I showed earlier, the</a:t>
            </a:r>
          </a:p>
          <a:p>
            <a:r>
              <a:rPr lang="en-US" dirty="0" smtClean="0"/>
              <a:t> researchers ask “What is </a:t>
            </a:r>
            <a:r>
              <a:rPr lang="en-US" dirty="0" err="1" smtClean="0"/>
              <a:t>REST’s</a:t>
            </a:r>
            <a:r>
              <a:rPr lang="en-US" dirty="0" smtClean="0"/>
              <a:t> role in the self-renewal and</a:t>
            </a:r>
          </a:p>
          <a:p>
            <a:r>
              <a:rPr lang="en-US" dirty="0" smtClean="0"/>
              <a:t> </a:t>
            </a:r>
            <a:r>
              <a:rPr lang="en-US" dirty="0" err="1" smtClean="0"/>
              <a:t>tumorigenic</a:t>
            </a:r>
            <a:r>
              <a:rPr lang="en-US" dirty="0" smtClean="0"/>
              <a:t> competence of glioblastoma cells in vitro and in</a:t>
            </a:r>
          </a:p>
          <a:p>
            <a:r>
              <a:rPr lang="en-US" dirty="0" smtClean="0"/>
              <a:t> vivo?”</a:t>
            </a:r>
          </a:p>
        </p:txBody>
      </p:sp>
      <p:sp>
        <p:nvSpPr>
          <p:cNvPr id="4" name="Slide Number Placeholder 3"/>
          <p:cNvSpPr>
            <a:spLocks noGrp="1"/>
          </p:cNvSpPr>
          <p:nvPr>
            <p:ph type="sldNum" sz="quarter" idx="10"/>
          </p:nvPr>
        </p:nvSpPr>
        <p:spPr/>
        <p:txBody>
          <a:bodyPr/>
          <a:lstStyle/>
          <a:p>
            <a:fld id="{16DCE028-AEAA-BD4B-825C-0364BFEB4D65}"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vitro/ they culture cells from these tumors and show that</a:t>
            </a:r>
          </a:p>
          <a:p>
            <a:r>
              <a:rPr lang="en-US" dirty="0" smtClean="0"/>
              <a:t>      REST is </a:t>
            </a:r>
            <a:r>
              <a:rPr lang="en-US" dirty="0" err="1" smtClean="0"/>
              <a:t>upregulated</a:t>
            </a:r>
            <a:r>
              <a:rPr lang="en-US" dirty="0" smtClean="0"/>
              <a:t> in them, the authors then ask the question,</a:t>
            </a:r>
          </a:p>
          <a:p>
            <a:r>
              <a:rPr lang="en-US" dirty="0" smtClean="0"/>
              <a:t>      will knockdown of REST affect the self-renewal and </a:t>
            </a:r>
            <a:r>
              <a:rPr lang="en-US" dirty="0" err="1" smtClean="0"/>
              <a:t>tumorigenic</a:t>
            </a:r>
            <a:endParaRPr lang="en-US" dirty="0" smtClean="0"/>
          </a:p>
          <a:p>
            <a:r>
              <a:rPr lang="en-US" dirty="0" smtClean="0"/>
              <a:t>      competence of these cells.  Panel</a:t>
            </a:r>
            <a:r>
              <a:rPr lang="en-US" baseline="0" dirty="0" smtClean="0"/>
              <a:t> </a:t>
            </a:r>
            <a:r>
              <a:rPr lang="en-US" dirty="0" smtClean="0"/>
              <a:t>B, REST knockdown impairs</a:t>
            </a:r>
          </a:p>
          <a:p>
            <a:r>
              <a:rPr lang="en-US" dirty="0" smtClean="0"/>
              <a:t>      self-renewal in these cultured glioblastoma cells (green line)</a:t>
            </a:r>
          </a:p>
          <a:p>
            <a:r>
              <a:rPr lang="en-US" dirty="0" smtClean="0"/>
              <a:t>      relative to control cells (black) and cells treated with</a:t>
            </a:r>
          </a:p>
          <a:p>
            <a:r>
              <a:rPr lang="en-US" dirty="0" smtClean="0"/>
              <a:t>      non-targeting </a:t>
            </a:r>
            <a:r>
              <a:rPr lang="en-US" dirty="0" err="1" smtClean="0"/>
              <a:t>shRNA</a:t>
            </a:r>
            <a:r>
              <a:rPr lang="en-US" dirty="0" smtClean="0"/>
              <a:t> (red). </a:t>
            </a:r>
          </a:p>
          <a:p>
            <a:endParaRPr lang="en-US" dirty="0" smtClean="0"/>
          </a:p>
          <a:p>
            <a:r>
              <a:rPr lang="en-US" dirty="0" smtClean="0"/>
              <a:t>You’ll recall that Trina showed how these small strands of RNA</a:t>
            </a:r>
          </a:p>
          <a:p>
            <a:r>
              <a:rPr lang="en-US" dirty="0" smtClean="0"/>
              <a:t>that bind a particular transcript and degrade or otherwise</a:t>
            </a:r>
          </a:p>
          <a:p>
            <a:r>
              <a:rPr lang="en-US" dirty="0" smtClean="0"/>
              <a:t>prevent it from being expressed</a:t>
            </a:r>
            <a:endParaRPr lang="en-US" baseline="0" dirty="0" smtClean="0"/>
          </a:p>
          <a:p>
            <a:endParaRPr lang="en-US" dirty="0" smtClean="0"/>
          </a:p>
          <a:p>
            <a:r>
              <a:rPr lang="en-US" dirty="0" smtClean="0"/>
              <a:t>In Panel</a:t>
            </a:r>
            <a:r>
              <a:rPr lang="en-US" baseline="0" dirty="0" smtClean="0"/>
              <a:t> </a:t>
            </a:r>
            <a:r>
              <a:rPr lang="en-US" dirty="0" smtClean="0"/>
              <a:t>D, REST knockdown reduces</a:t>
            </a:r>
          </a:p>
          <a:p>
            <a:r>
              <a:rPr lang="en-US" dirty="0" smtClean="0"/>
              <a:t>      expression of neural progenitor (</a:t>
            </a:r>
            <a:r>
              <a:rPr lang="en-US" dirty="0" err="1" smtClean="0"/>
              <a:t>Nestin</a:t>
            </a:r>
            <a:r>
              <a:rPr lang="en-US" dirty="0" smtClean="0"/>
              <a:t>) and proliferation</a:t>
            </a:r>
          </a:p>
          <a:p>
            <a:r>
              <a:rPr lang="en-US" dirty="0" smtClean="0"/>
              <a:t>      (PHis-H3) and increases markers of differentiation (β3-tubulin)</a:t>
            </a:r>
          </a:p>
          <a:p>
            <a:r>
              <a:rPr lang="en-US" dirty="0" smtClean="0"/>
              <a:t>      and apoptosis (Activated </a:t>
            </a:r>
            <a:r>
              <a:rPr lang="en-US" dirty="0" err="1" smtClean="0"/>
              <a:t>Caspase</a:t>
            </a:r>
            <a:r>
              <a:rPr lang="en-US" dirty="0" smtClean="0"/>
              <a:t> 3) (black bars), compared to</a:t>
            </a:r>
          </a:p>
          <a:p>
            <a:r>
              <a:rPr lang="en-US" dirty="0" smtClean="0"/>
              <a:t>      control cells (light) and cells treated with non-targeting </a:t>
            </a:r>
            <a:r>
              <a:rPr lang="en-US" dirty="0" err="1" smtClean="0"/>
              <a:t>shRNA</a:t>
            </a:r>
            <a:endParaRPr lang="en-US" dirty="0" smtClean="0"/>
          </a:p>
          <a:p>
            <a:r>
              <a:rPr lang="en-US" dirty="0" smtClean="0"/>
              <a:t>      (grey).</a:t>
            </a:r>
          </a:p>
          <a:p>
            <a:endParaRPr lang="en-US" dirty="0" smtClean="0"/>
          </a:p>
          <a:p>
            <a:endParaRPr lang="en-US" dirty="0" smtClean="0"/>
          </a:p>
          <a:p>
            <a:r>
              <a:rPr lang="en-US" dirty="0" smtClean="0"/>
              <a:t>    - /In vivo/ mouse model: will the delivery of REST-specific </a:t>
            </a:r>
            <a:r>
              <a:rPr lang="en-US" dirty="0" err="1" smtClean="0"/>
              <a:t>shRNA</a:t>
            </a:r>
            <a:endParaRPr lang="en-US" dirty="0" smtClean="0"/>
          </a:p>
          <a:p>
            <a:r>
              <a:rPr lang="en-US" dirty="0" smtClean="0"/>
              <a:t>      (RNA interference) affect </a:t>
            </a:r>
            <a:r>
              <a:rPr lang="en-US" dirty="0" err="1" smtClean="0"/>
              <a:t>tumorigenic</a:t>
            </a:r>
            <a:r>
              <a:rPr lang="en-US" dirty="0" smtClean="0"/>
              <a:t> capability? Fig 4, A and B</a:t>
            </a:r>
          </a:p>
          <a:p>
            <a:r>
              <a:rPr lang="en-US" dirty="0" smtClean="0"/>
              <a:t>      </a:t>
            </a:r>
            <a:r>
              <a:rPr lang="en-US" dirty="0" err="1" smtClean="0"/>
              <a:t>Immunocompromised</a:t>
            </a:r>
            <a:r>
              <a:rPr lang="en-US" dirty="0" smtClean="0"/>
              <a:t> mice implanted with glioblastoma cells from</a:t>
            </a:r>
          </a:p>
          <a:p>
            <a:r>
              <a:rPr lang="en-US" dirty="0" smtClean="0"/>
              <a:t>      human cell lines previously </a:t>
            </a:r>
            <a:r>
              <a:rPr lang="en-US" dirty="0" err="1" smtClean="0"/>
              <a:t>transduced</a:t>
            </a:r>
            <a:r>
              <a:rPr lang="en-US" dirty="0" smtClean="0"/>
              <a:t> with </a:t>
            </a:r>
            <a:r>
              <a:rPr lang="en-US" dirty="0" err="1" smtClean="0"/>
              <a:t>shREST</a:t>
            </a:r>
            <a:r>
              <a:rPr lang="en-US" dirty="0" smtClean="0"/>
              <a:t> or non targeting </a:t>
            </a:r>
            <a:r>
              <a:rPr lang="en-US" dirty="0" err="1" smtClean="0"/>
              <a:t>shRNA</a:t>
            </a:r>
            <a:endParaRPr lang="en-US" dirty="0" smtClean="0"/>
          </a:p>
          <a:p>
            <a:r>
              <a:rPr lang="en-US" dirty="0" smtClean="0"/>
              <a:t>      show better survival for tumors in which REST was knocked down</a:t>
            </a:r>
          </a:p>
          <a:p>
            <a:r>
              <a:rPr lang="en-US" dirty="0" smtClean="0"/>
              <a:t>      and decreased tumor volume compared to </a:t>
            </a:r>
            <a:r>
              <a:rPr lang="en-US" dirty="0" err="1" smtClean="0"/>
              <a:t>nontargeting</a:t>
            </a:r>
            <a:r>
              <a:rPr lang="en-US" dirty="0" smtClean="0"/>
              <a:t> </a:t>
            </a:r>
            <a:r>
              <a:rPr lang="en-US" dirty="0" err="1" smtClean="0"/>
              <a:t>siRNA</a:t>
            </a:r>
            <a:r>
              <a:rPr lang="en-US" dirty="0" smtClean="0"/>
              <a:t> and</a:t>
            </a:r>
          </a:p>
          <a:p>
            <a:r>
              <a:rPr lang="en-US" dirty="0" smtClean="0"/>
              <a:t>      control animals transplanted with </a:t>
            </a:r>
            <a:r>
              <a:rPr lang="en-US" dirty="0" err="1" smtClean="0"/>
              <a:t>noninfected</a:t>
            </a:r>
            <a:r>
              <a:rPr lang="en-US" dirty="0" smtClean="0"/>
              <a:t> glioblastoma</a:t>
            </a:r>
          </a:p>
          <a:p>
            <a:r>
              <a:rPr lang="en-US" dirty="0" smtClean="0"/>
              <a:t>      cells. Fig 4C: intra-</a:t>
            </a:r>
            <a:r>
              <a:rPr lang="en-US" dirty="0" err="1" smtClean="0"/>
              <a:t>tumoral</a:t>
            </a:r>
            <a:r>
              <a:rPr lang="en-US" dirty="0" smtClean="0"/>
              <a:t> injection of REST </a:t>
            </a:r>
            <a:r>
              <a:rPr lang="en-US" dirty="0" err="1" smtClean="0"/>
              <a:t>shRNA</a:t>
            </a:r>
            <a:r>
              <a:rPr lang="en-US" dirty="0" smtClean="0"/>
              <a:t> impairs</a:t>
            </a:r>
          </a:p>
          <a:p>
            <a:r>
              <a:rPr lang="en-US" dirty="0" smtClean="0"/>
              <a:t>      established tumor growth in mice relative to </a:t>
            </a:r>
            <a:r>
              <a:rPr lang="en-US" dirty="0" err="1" smtClean="0"/>
              <a:t>nontargeting</a:t>
            </a:r>
            <a:r>
              <a:rPr lang="en-US" dirty="0" smtClean="0"/>
              <a:t> </a:t>
            </a:r>
            <a:r>
              <a:rPr lang="en-US" dirty="0" err="1" smtClean="0"/>
              <a:t>shRNA</a:t>
            </a:r>
            <a:r>
              <a:rPr lang="en-US" dirty="0" smtClean="0"/>
              <a:t>.</a:t>
            </a:r>
            <a:br>
              <a:rPr lang="en-US" dirty="0" smtClean="0"/>
            </a:br>
            <a:endParaRPr lang="en-US" dirty="0" smtClean="0"/>
          </a:p>
          <a:p>
            <a:pPr>
              <a:buFontTx/>
              <a:buChar char="-"/>
            </a:pPr>
            <a:r>
              <a:rPr lang="en-US" baseline="0" dirty="0" smtClean="0"/>
              <a:t>Cool: novel therapeutic target to prevent malignant brain tumor. </a:t>
            </a:r>
          </a:p>
          <a:p>
            <a:pPr>
              <a:buFontTx/>
              <a:buNone/>
            </a:pPr>
            <a:r>
              <a:rPr lang="en-US" baseline="0" dirty="0" smtClean="0"/>
              <a:t>And a similar epigenetic mechanism to the one elucidated in the first talk </a:t>
            </a:r>
          </a:p>
          <a:p>
            <a:pPr>
              <a:buFontTx/>
              <a:buNone/>
            </a:pPr>
            <a:r>
              <a:rPr lang="en-US" baseline="0" dirty="0" smtClean="0"/>
              <a:t>seems to be responsible for </a:t>
            </a:r>
            <a:r>
              <a:rPr lang="en-US" baseline="0" dirty="0" err="1" smtClean="0"/>
              <a:t>tumorigenic</a:t>
            </a:r>
            <a:r>
              <a:rPr lang="en-US" baseline="0" dirty="0" smtClean="0"/>
              <a:t> competence. Rather than using harmful</a:t>
            </a:r>
          </a:p>
          <a:p>
            <a:pPr>
              <a:buFontTx/>
              <a:buNone/>
            </a:pPr>
            <a:r>
              <a:rPr lang="en-US" baseline="0" dirty="0" smtClean="0"/>
              <a:t>Radiation treatment or chemotherapy, or targeting downstream signaling cascades,</a:t>
            </a:r>
          </a:p>
          <a:p>
            <a:pPr>
              <a:buFontTx/>
              <a:buNone/>
            </a:pPr>
            <a:r>
              <a:rPr lang="en-US" baseline="0" dirty="0" smtClean="0"/>
              <a:t>This model gives a novel UPSTREAM therapeutic target.</a:t>
            </a:r>
            <a:endParaRPr lang="en-US" dirty="0" smtClean="0"/>
          </a:p>
          <a:p>
            <a:endParaRPr lang="en-US" dirty="0" smtClean="0"/>
          </a:p>
          <a:p>
            <a:r>
              <a:rPr lang="en-US" dirty="0" smtClean="0"/>
              <a:t>Next we’ll look at a disease in which trafficking of REST seems</a:t>
            </a:r>
            <a:r>
              <a:rPr lang="en-US" baseline="0" dirty="0" smtClean="0"/>
              <a:t> to play a role in maladaptive phenotype.</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Huntington disease is one of a variety triplet repeat diseases caused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CAG repeat expansion in the coding region of a given gene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trinucleotide</a:t>
            </a:r>
            <a:r>
              <a:rPr lang="en-US" dirty="0" smtClean="0"/>
              <a:t> cytosine, adenine, guanine repeats that are translated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into a series of glutamine resides; </a:t>
            </a:r>
            <a:r>
              <a:rPr lang="en-US" dirty="0" err="1" smtClean="0"/>
              <a:t>Zoghbi</a:t>
            </a:r>
            <a:r>
              <a:rPr lang="en-US" dirty="0" smtClean="0"/>
              <a:t> &amp; Orr, 2000 review).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products of these mutated genes have a glutamine stretch that, when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expanded, causes a dominant neurodegenerative disease, and each</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results in a unique, but overlapping, pattern of neuronal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loss.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baseline="0" dirty="0" smtClean="0"/>
              <a:t> </a:t>
            </a:r>
            <a:r>
              <a:rPr lang="en-US" dirty="0" smtClean="0"/>
              <a:t>Huntington disease, characterized by disturbances in motor,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cognitive, and psychiatric function, is caused by a </a:t>
            </a:r>
            <a:r>
              <a:rPr lang="en-US" dirty="0" err="1" smtClean="0"/>
              <a:t>polyglutamine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repeat expansion in huntingtin a protein with largely unknown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function.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Huntington disease typically affects individuals 35-50</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years of age and is terminal. There is no cure.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This schematic shows the interactions of WT on the left and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mutant huntingtin protein on the right with REST and its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a:t>
            </a:r>
            <a:r>
              <a:rPr lang="en-US" dirty="0" err="1" smtClean="0"/>
              <a:t>Chiara</a:t>
            </a:r>
            <a:r>
              <a:rPr lang="en-US" dirty="0" smtClean="0"/>
              <a:t> </a:t>
            </a:r>
            <a:r>
              <a:rPr lang="en-US" dirty="0" err="1" smtClean="0"/>
              <a:t>Zuccato</a:t>
            </a:r>
            <a:r>
              <a:rPr lang="en-US" dirty="0" smtClean="0"/>
              <a:t> and her </a:t>
            </a:r>
            <a:r>
              <a:rPr lang="en-US" dirty="0" err="1" smtClean="0"/>
              <a:t>coinvestigators</a:t>
            </a:r>
            <a:r>
              <a:rPr lang="en-US" dirty="0" smtClean="0"/>
              <a:t> looked at whether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huntingtin protein interacts with with REST/NRSF to modulate 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transcription of NRSE-controlled neuronal genes. For this report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it’s important to note that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Chiara</a:t>
            </a:r>
            <a:r>
              <a:rPr lang="en-US" dirty="0" smtClean="0"/>
              <a:t> </a:t>
            </a:r>
            <a:r>
              <a:rPr lang="en-US" dirty="0" err="1" smtClean="0"/>
              <a:t>Zuccatto’s</a:t>
            </a:r>
            <a:r>
              <a:rPr lang="en-US" dirty="0" smtClean="0"/>
              <a:t> group has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previously shown that WT but not mutant huntingtin stimulates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the transcription of BDNF BDNF is one of these genes under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regulation by REST because its promoter region has a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for REST.  Its expression is critical for normal neural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function. We're going to focus on it for this part of my talk.</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Chiara</a:t>
            </a:r>
            <a:r>
              <a:rPr lang="en-US" dirty="0" smtClean="0"/>
              <a:t> </a:t>
            </a:r>
            <a:r>
              <a:rPr lang="en-US" dirty="0" err="1" smtClean="0"/>
              <a:t>Zuccato</a:t>
            </a:r>
            <a:r>
              <a:rPr lang="en-US" dirty="0" smtClean="0"/>
              <a:t> and her colleagues start</a:t>
            </a:r>
            <a:r>
              <a:rPr lang="en-US" baseline="0" dirty="0" smtClean="0"/>
              <a:t> out by asking just that question.</a:t>
            </a:r>
          </a:p>
          <a:p>
            <a:endParaRPr lang="en-US" baseline="0" dirty="0" smtClean="0"/>
          </a:p>
          <a:p>
            <a:r>
              <a:rPr lang="en-US" dirty="0" smtClean="0"/>
              <a:t> - Fig. 1 A, B, C: </a:t>
            </a:r>
            <a:r>
              <a:rPr lang="en-US" dirty="0" err="1" smtClean="0"/>
              <a:t>subclones</a:t>
            </a:r>
            <a:r>
              <a:rPr lang="en-US" dirty="0" smtClean="0"/>
              <a:t> of ST14A embryonic neural cells</a:t>
            </a:r>
          </a:p>
          <a:p>
            <a:r>
              <a:rPr lang="en-US" dirty="0" smtClean="0"/>
              <a:t>      </a:t>
            </a:r>
            <a:r>
              <a:rPr lang="en-US" dirty="0" err="1" smtClean="0"/>
              <a:t>overexpressing</a:t>
            </a:r>
            <a:r>
              <a:rPr lang="en-US" dirty="0" smtClean="0"/>
              <a:t> </a:t>
            </a:r>
            <a:r>
              <a:rPr lang="en-US" dirty="0" err="1" smtClean="0"/>
              <a:t>wildtype</a:t>
            </a:r>
            <a:r>
              <a:rPr lang="en-US" dirty="0" smtClean="0"/>
              <a:t> huntingtin show elevated</a:t>
            </a:r>
          </a:p>
          <a:p>
            <a:r>
              <a:rPr lang="en-US" dirty="0" smtClean="0"/>
              <a:t>      promoter activity in the gene coding for BDNF relative to a nominal level in the parental cells. </a:t>
            </a:r>
          </a:p>
          <a:p>
            <a:r>
              <a:rPr lang="en-US" dirty="0" smtClean="0"/>
              <a:t>This is</a:t>
            </a:r>
            <a:r>
              <a:rPr lang="en-US" baseline="0" dirty="0" smtClean="0"/>
              <a:t> presumably due to some nominal level of BDNF suppression in the parental cells that is reduced when you </a:t>
            </a:r>
            <a:r>
              <a:rPr lang="en-US" baseline="0" dirty="0" err="1" smtClean="0"/>
              <a:t>overexpress</a:t>
            </a:r>
            <a:r>
              <a:rPr lang="en-US" baseline="0" dirty="0" smtClean="0"/>
              <a:t> WT huntingtin.</a:t>
            </a:r>
          </a:p>
          <a:p>
            <a:endParaRPr lang="en-US" baseline="0" dirty="0" smtClean="0"/>
          </a:p>
          <a:p>
            <a:r>
              <a:rPr lang="en-US" dirty="0" smtClean="0"/>
              <a:t>They</a:t>
            </a:r>
            <a:r>
              <a:rPr lang="en-US" baseline="0" dirty="0" smtClean="0"/>
              <a:t> also show </a:t>
            </a:r>
            <a:r>
              <a:rPr lang="en-US" dirty="0" smtClean="0"/>
              <a:t>reduced promoter activity in</a:t>
            </a:r>
          </a:p>
          <a:p>
            <a:r>
              <a:rPr lang="en-US" dirty="0" smtClean="0"/>
              <a:t>      cells </a:t>
            </a:r>
            <a:r>
              <a:rPr lang="en-US" dirty="0" err="1" smtClean="0"/>
              <a:t>overexpressing</a:t>
            </a:r>
            <a:r>
              <a:rPr lang="en-US" dirty="0" smtClean="0"/>
              <a:t> mutant huntingtin relative to parental</a:t>
            </a:r>
          </a:p>
          <a:p>
            <a:r>
              <a:rPr lang="en-US" dirty="0" smtClean="0"/>
              <a:t>      cells in the BDNF promoter, and B, a construct containing the</a:t>
            </a:r>
          </a:p>
          <a:p>
            <a:r>
              <a:rPr lang="en-US" dirty="0" smtClean="0"/>
              <a:t>      REST binding site from the BDNF promoter alone fused to a</a:t>
            </a:r>
          </a:p>
          <a:p>
            <a:r>
              <a:rPr lang="en-US" dirty="0" smtClean="0"/>
              <a:t>      different promoter shows that the </a:t>
            </a:r>
            <a:r>
              <a:rPr lang="en-US" dirty="0" err="1" smtClean="0"/>
              <a:t>huntingtin’s</a:t>
            </a:r>
            <a:r>
              <a:rPr lang="en-US" dirty="0" smtClean="0"/>
              <a:t> effect on</a:t>
            </a:r>
            <a:r>
              <a:rPr lang="en-US" baseline="0" dirty="0" smtClean="0"/>
              <a:t> promoter </a:t>
            </a:r>
          </a:p>
          <a:p>
            <a:r>
              <a:rPr lang="en-US" baseline="0" dirty="0" smtClean="0"/>
              <a:t>activity in the previous box </a:t>
            </a:r>
            <a:r>
              <a:rPr lang="en-US" dirty="0" smtClean="0"/>
              <a:t>is indeed due to an interaction between REST</a:t>
            </a:r>
            <a:r>
              <a:rPr lang="en-US" baseline="0" dirty="0" smtClean="0"/>
              <a:t> and its binding site</a:t>
            </a:r>
            <a:r>
              <a:rPr lang="en-US" dirty="0" smtClean="0"/>
              <a:t>. </a:t>
            </a:r>
            <a:r>
              <a:rPr lang="en-US" baseline="0" dirty="0" smtClean="0"/>
              <a:t> </a:t>
            </a:r>
            <a:r>
              <a:rPr lang="en-US" dirty="0" smtClean="0"/>
              <a:t>(It</a:t>
            </a:r>
            <a:r>
              <a:rPr lang="en-US" baseline="0" dirty="0" smtClean="0"/>
              <a:t> has to be said that this reduction in activity could indicate a dominant negative effect of  Mutant huntingtin on WT huntingtin activity because the cells express some nominal level of WT huntingtin and the promoter activity was reduced rather than held at a similar level to the parental</a:t>
            </a:r>
          </a:p>
          <a:p>
            <a:r>
              <a:rPr lang="en-US" baseline="0" dirty="0" smtClean="0"/>
              <a:t>Cells.  </a:t>
            </a:r>
            <a:r>
              <a:rPr lang="en-US" baseline="0" dirty="0" err="1" smtClean="0"/>
              <a:t>Sisi</a:t>
            </a:r>
            <a:r>
              <a:rPr lang="en-US" baseline="0" dirty="0" smtClean="0"/>
              <a:t> examined similar dominant negative effects in mutated phenotypes last week. The authors Didn’t look at this effect, and it hasn’t been shown in other experiments to my knowledge, but it seems like a real phenomenon</a:t>
            </a:r>
          </a:p>
          <a:p>
            <a:r>
              <a:rPr lang="en-US" baseline="0" dirty="0" smtClean="0"/>
              <a:t>Worth investigating.)</a:t>
            </a:r>
            <a:endParaRPr lang="en-US" dirty="0" smtClean="0"/>
          </a:p>
          <a:p>
            <a:endParaRPr lang="en-US" dirty="0" smtClean="0"/>
          </a:p>
          <a:p>
            <a:r>
              <a:rPr lang="en-US" dirty="0" smtClean="0"/>
              <a:t>And C, when you mutate the REST binding site</a:t>
            </a:r>
          </a:p>
          <a:p>
            <a:r>
              <a:rPr lang="en-US" dirty="0" smtClean="0"/>
              <a:t>      to render it nonfunctional, you don't see a difference in</a:t>
            </a:r>
          </a:p>
          <a:p>
            <a:r>
              <a:rPr lang="en-US" dirty="0" smtClean="0"/>
              <a:t>      huntingtin activity.</a:t>
            </a:r>
          </a:p>
          <a:p>
            <a:endParaRPr lang="en-US" dirty="0" smtClean="0"/>
          </a:p>
          <a:p>
            <a:r>
              <a:rPr lang="en-US" dirty="0" smtClean="0"/>
              <a:t>Taken together</a:t>
            </a:r>
            <a:r>
              <a:rPr lang="en-US" baseline="0" dirty="0" smtClean="0"/>
              <a:t> these lines of evidence show an interaction between WT and mutated huntingtin, REST and </a:t>
            </a:r>
            <a:r>
              <a:rPr lang="en-US" baseline="0" dirty="0" err="1" smtClean="0"/>
              <a:t>REST’s</a:t>
            </a:r>
            <a:r>
              <a:rPr lang="en-US" baseline="0" dirty="0" smtClean="0"/>
              <a:t> binding site to repress genes like BDNF that contain REST binding sites in their promoter regions.</a:t>
            </a:r>
          </a:p>
          <a:p>
            <a:r>
              <a:rPr lang="en-US" baseline="0" dirty="0" smtClean="0"/>
              <a:t>RED circles</a:t>
            </a:r>
            <a:endParaRPr lang="en-US" dirty="0" smtClean="0"/>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 Fig 3A, This IS a Western blot. </a:t>
            </a:r>
            <a:r>
              <a:rPr lang="en-US" dirty="0" err="1" smtClean="0"/>
              <a:t>Cytoplasmic</a:t>
            </a:r>
            <a:r>
              <a:rPr lang="en-US" dirty="0" smtClean="0"/>
              <a:t> recruitment of REST in</a:t>
            </a:r>
          </a:p>
          <a:p>
            <a:r>
              <a:rPr lang="en-US" dirty="0" smtClean="0"/>
              <a:t>      cultured neural cells. They go on to show that WT </a:t>
            </a:r>
            <a:r>
              <a:rPr lang="en-US" dirty="0" err="1" smtClean="0"/>
              <a:t>huntingin</a:t>
            </a:r>
            <a:endParaRPr lang="en-US" dirty="0" smtClean="0"/>
          </a:p>
          <a:p>
            <a:r>
              <a:rPr lang="en-US" dirty="0" smtClean="0"/>
              <a:t>      enhances activity at </a:t>
            </a:r>
            <a:r>
              <a:rPr lang="en-US" dirty="0" err="1" smtClean="0"/>
              <a:t>REST's</a:t>
            </a:r>
            <a:r>
              <a:rPr lang="en-US" dirty="0" smtClean="0"/>
              <a:t> binding site by recruiting REST to</a:t>
            </a:r>
          </a:p>
          <a:p>
            <a:r>
              <a:rPr lang="en-US" dirty="0" smtClean="0"/>
              <a:t>      the nucleus (the second band in the nuclear REST signal suggests</a:t>
            </a:r>
          </a:p>
          <a:p>
            <a:r>
              <a:rPr lang="en-US" dirty="0" smtClean="0"/>
              <a:t>      post-translational modifications of REST, and has been</a:t>
            </a:r>
          </a:p>
          <a:p>
            <a:r>
              <a:rPr lang="en-US" dirty="0" smtClean="0"/>
              <a:t>      previously shown) and </a:t>
            </a:r>
          </a:p>
          <a:p>
            <a:endParaRPr lang="en-US" dirty="0" smtClean="0"/>
          </a:p>
          <a:p>
            <a:r>
              <a:rPr lang="en-US" dirty="0" smtClean="0"/>
              <a:t>Fig. 3B in cells cultured from mutant mice</a:t>
            </a:r>
          </a:p>
          <a:p>
            <a:r>
              <a:rPr lang="en-US" dirty="0" smtClean="0"/>
              <a:t>      with a knock-in 109 CAG repeat inserted into the gene coding for</a:t>
            </a:r>
          </a:p>
          <a:p>
            <a:r>
              <a:rPr lang="en-US" dirty="0" smtClean="0"/>
              <a:t>      huntingtin, showing decreased levels of REST in the cytoplasm in</a:t>
            </a:r>
          </a:p>
          <a:p>
            <a:r>
              <a:rPr lang="en-US" dirty="0" smtClean="0"/>
              <a:t>      cells from homozygous </a:t>
            </a:r>
            <a:r>
              <a:rPr lang="en-US" dirty="0" err="1" smtClean="0"/>
              <a:t>huntintin</a:t>
            </a:r>
            <a:r>
              <a:rPr lang="en-US" dirty="0" smtClean="0"/>
              <a:t> mutants and increased levels of</a:t>
            </a:r>
          </a:p>
          <a:p>
            <a:r>
              <a:rPr lang="en-US" dirty="0" smtClean="0"/>
              <a:t>      REST in the nucleus. The WT mouse has 7 CAG</a:t>
            </a:r>
            <a:r>
              <a:rPr lang="en-US" baseline="0" dirty="0" smtClean="0"/>
              <a:t> in the gene coding </a:t>
            </a:r>
          </a:p>
          <a:p>
            <a:r>
              <a:rPr lang="en-US" baseline="0" dirty="0" smtClean="0"/>
              <a:t>For huntingtin protein</a:t>
            </a:r>
            <a:endParaRPr lang="en-US" dirty="0" smtClean="0"/>
          </a:p>
          <a:p>
            <a:endParaRPr lang="en-US" dirty="0" smtClean="0"/>
          </a:p>
          <a:p>
            <a:r>
              <a:rPr lang="en-US" dirty="0" smtClean="0"/>
              <a:t>- They’ve shown</a:t>
            </a:r>
            <a:r>
              <a:rPr lang="en-US" baseline="0" dirty="0" smtClean="0"/>
              <a:t> that WT huntingtin sequesters REST to the </a:t>
            </a:r>
            <a:r>
              <a:rPr lang="en-US" baseline="0" dirty="0" err="1" smtClean="0"/>
              <a:t>cytosol</a:t>
            </a:r>
            <a:r>
              <a:rPr lang="en-US" baseline="0" dirty="0" smtClean="0"/>
              <a:t>, preventing it from interacting with its binding site in the nucleus. They go on to show that an interaction between REST and WT huntingtin occurs in the cytoplasm of neural cells of mice and this is the first demonstration of such an interaction. They also later go on to show that this occurs in tissue samples from human patients with Huntington’s disease. Therefore, </a:t>
            </a:r>
            <a:r>
              <a:rPr lang="en-US" baseline="0" dirty="0" err="1" smtClean="0"/>
              <a:t>Chiara</a:t>
            </a:r>
            <a:r>
              <a:rPr lang="en-US" baseline="0" dirty="0" smtClean="0"/>
              <a:t> </a:t>
            </a:r>
            <a:r>
              <a:rPr lang="en-US" baseline="0" dirty="0" err="1" smtClean="0"/>
              <a:t>Zuccato</a:t>
            </a:r>
            <a:r>
              <a:rPr lang="en-US" baseline="0" dirty="0" smtClean="0"/>
              <a:t> and colleagues propose that in Huntington</a:t>
            </a:r>
          </a:p>
          <a:p>
            <a:r>
              <a:rPr lang="en-US" baseline="0" dirty="0" smtClean="0"/>
              <a:t>disease, neuronal genes with </a:t>
            </a:r>
            <a:r>
              <a:rPr lang="en-US" baseline="0" dirty="0" err="1" smtClean="0"/>
              <a:t>NRSEs</a:t>
            </a:r>
            <a:r>
              <a:rPr lang="en-US" baseline="0" dirty="0" smtClean="0"/>
              <a:t>, such as /BDNF/, are expressed at</a:t>
            </a:r>
          </a:p>
          <a:p>
            <a:r>
              <a:rPr lang="en-US" baseline="0" dirty="0" smtClean="0"/>
              <a:t>lower levels due to the presence of mutant huntingtin instead of two</a:t>
            </a:r>
          </a:p>
          <a:p>
            <a:r>
              <a:rPr lang="en-US" baseline="0" dirty="0" smtClean="0"/>
              <a:t>intact copies of WT huntingtin.  Without normal levels of WT</a:t>
            </a:r>
          </a:p>
          <a:p>
            <a:r>
              <a:rPr lang="en-US" baseline="0" dirty="0" smtClean="0"/>
              <a:t>huntingtin to bind REST in the </a:t>
            </a:r>
            <a:r>
              <a:rPr lang="en-US" baseline="0" dirty="0" err="1" smtClean="0"/>
              <a:t>cytosol</a:t>
            </a:r>
            <a:r>
              <a:rPr lang="en-US" baseline="0" dirty="0" smtClean="0"/>
              <a:t>, more REST, the silencing</a:t>
            </a:r>
          </a:p>
          <a:p>
            <a:r>
              <a:rPr lang="en-US" baseline="0" dirty="0" smtClean="0"/>
              <a:t>factor, can enter the nucleus and repress transcription. </a:t>
            </a:r>
          </a:p>
          <a:p>
            <a:endParaRPr lang="en-US" baseline="0" dirty="0" smtClean="0"/>
          </a:p>
          <a:p>
            <a:r>
              <a:rPr lang="en-US" baseline="0" dirty="0" smtClean="0"/>
              <a:t>As the previous two talks showed us it does so by recruiting </a:t>
            </a:r>
            <a:r>
              <a:rPr lang="en-US" baseline="0" dirty="0" err="1" smtClean="0"/>
              <a:t>HDACs</a:t>
            </a:r>
            <a:r>
              <a:rPr lang="en-US" baseline="0" dirty="0" smtClean="0"/>
              <a:t> to </a:t>
            </a:r>
            <a:r>
              <a:rPr lang="en-US" baseline="0" dirty="0" err="1" smtClean="0"/>
              <a:t>deacetylate</a:t>
            </a:r>
            <a:r>
              <a:rPr lang="en-US" baseline="0" dirty="0" smtClean="0"/>
              <a:t> </a:t>
            </a:r>
            <a:r>
              <a:rPr lang="en-US" baseline="0" dirty="0" err="1" smtClean="0"/>
              <a:t>nucleosomes</a:t>
            </a:r>
            <a:endParaRPr lang="en-US" baseline="0" dirty="0" smtClean="0"/>
          </a:p>
          <a:p>
            <a:endParaRPr lang="en-US" baseline="0" dirty="0" smtClean="0"/>
          </a:p>
          <a:p>
            <a:r>
              <a:rPr lang="en-US" baseline="0" dirty="0" smtClean="0"/>
              <a:t>And this is cool because it represents an epigenetic model of Huntington’s disease, providing possible therapeutic targets for a previously untreatable disease.  In fact, human treatment studies conducted by this same group are looking at using an HDAC inhibitor called SAHA to treat Huntington’s disease.</a:t>
            </a:r>
          </a:p>
          <a:p>
            <a:endParaRPr lang="en-US" baseline="0" dirty="0" smtClean="0"/>
          </a:p>
          <a:p>
            <a:r>
              <a:rPr lang="en-US" baseline="0" dirty="0" smtClean="0"/>
              <a:t>Next we’re going to look at a different disease that seems to be linked to </a:t>
            </a:r>
            <a:r>
              <a:rPr lang="en-US" baseline="0" dirty="0" err="1" smtClean="0"/>
              <a:t>disregulation</a:t>
            </a:r>
            <a:r>
              <a:rPr lang="en-US" baseline="0" dirty="0" smtClean="0"/>
              <a:t> of BDNF expression, and you guessed it REST seems to be involved.</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 We'll continue looking at </a:t>
            </a:r>
            <a:r>
              <a:rPr lang="en-US" dirty="0" err="1" smtClean="0"/>
              <a:t>BDNF's</a:t>
            </a:r>
            <a:r>
              <a:rPr lang="en-US" dirty="0" smtClean="0"/>
              <a:t> regulation by REST and it's</a:t>
            </a:r>
          </a:p>
          <a:p>
            <a:r>
              <a:rPr lang="en-US" dirty="0" smtClean="0"/>
              <a:t>      potential role in elucidating the mechanism by which the</a:t>
            </a:r>
          </a:p>
          <a:p>
            <a:r>
              <a:rPr lang="en-US" dirty="0" smtClean="0"/>
              <a:t>      </a:t>
            </a:r>
            <a:r>
              <a:rPr lang="en-US" dirty="0" err="1" smtClean="0"/>
              <a:t>ketogenic</a:t>
            </a:r>
            <a:r>
              <a:rPr lang="en-US" dirty="0" smtClean="0"/>
              <a:t> diet ameliorates certain types of epilepsy.</a:t>
            </a:r>
          </a:p>
          <a:p>
            <a:endParaRPr lang="en-US" dirty="0" smtClean="0"/>
          </a:p>
          <a:p>
            <a:pPr>
              <a:buFontTx/>
              <a:buChar char="-"/>
            </a:pPr>
            <a:r>
              <a:rPr lang="en-US" dirty="0" smtClean="0"/>
              <a:t>Epilepsies, disorders characterized by recurrent seizures, </a:t>
            </a:r>
          </a:p>
          <a:p>
            <a:pPr>
              <a:buFontTx/>
              <a:buChar char="-"/>
            </a:pPr>
            <a:r>
              <a:rPr lang="en-US" dirty="0" smtClean="0"/>
              <a:t> affect ≈ 1%</a:t>
            </a:r>
            <a:r>
              <a:rPr lang="en-US" baseline="0" dirty="0" smtClean="0"/>
              <a:t> </a:t>
            </a:r>
            <a:r>
              <a:rPr lang="en-US" dirty="0" smtClean="0"/>
              <a:t>of the world population (More than 50 million people; </a:t>
            </a:r>
            <a:r>
              <a:rPr lang="en-US" dirty="0" err="1" smtClean="0"/>
              <a:t>Zhong</a:t>
            </a:r>
            <a:r>
              <a:rPr lang="en-US" dirty="0" smtClean="0"/>
              <a:t> Huang &amp;</a:t>
            </a:r>
          </a:p>
          <a:p>
            <a:r>
              <a:rPr lang="en-US" dirty="0" smtClean="0"/>
              <a:t>McNamara, 2006; </a:t>
            </a:r>
            <a:r>
              <a:rPr lang="en-US" dirty="0" err="1" smtClean="0"/>
              <a:t>Garriga-Canut</a:t>
            </a:r>
            <a:r>
              <a:rPr lang="en-US" dirty="0" smtClean="0"/>
              <a:t> et al., 2006).  About 1/3rd of those people</a:t>
            </a:r>
          </a:p>
          <a:p>
            <a:r>
              <a:rPr lang="en-US" dirty="0" smtClean="0"/>
              <a:t>have seizures that do not respond to optimal therapy with available</a:t>
            </a:r>
          </a:p>
          <a:p>
            <a:r>
              <a:rPr lang="en-US" dirty="0" smtClean="0"/>
              <a:t>antiepileptic drugs. </a:t>
            </a:r>
          </a:p>
          <a:p>
            <a:r>
              <a:rPr lang="en-US" dirty="0" smtClean="0"/>
              <a:t>- A </a:t>
            </a:r>
            <a:r>
              <a:rPr lang="en-US" dirty="0" err="1" smtClean="0"/>
              <a:t>ketogenic</a:t>
            </a:r>
            <a:r>
              <a:rPr lang="en-US" dirty="0" smtClean="0"/>
              <a:t> diet, low in carbohydrates and high</a:t>
            </a:r>
          </a:p>
          <a:p>
            <a:r>
              <a:rPr lang="en-US" dirty="0" smtClean="0"/>
              <a:t>in fat, reduces seizure frequency in some patients with severe</a:t>
            </a:r>
          </a:p>
          <a:p>
            <a:r>
              <a:rPr lang="en-US" dirty="0" smtClean="0"/>
              <a:t>epilepsy, and is used as an alternative therapy for drug-resistant</a:t>
            </a:r>
          </a:p>
          <a:p>
            <a:r>
              <a:rPr lang="en-US" dirty="0" smtClean="0"/>
              <a:t>epilepsy.  The mechanism by which the </a:t>
            </a:r>
            <a:r>
              <a:rPr lang="en-US" dirty="0" err="1" smtClean="0"/>
              <a:t>ketogenic</a:t>
            </a:r>
            <a:r>
              <a:rPr lang="en-US" dirty="0" smtClean="0"/>
              <a:t> diet inhibits seizures</a:t>
            </a:r>
          </a:p>
          <a:p>
            <a:r>
              <a:rPr lang="en-US" dirty="0" smtClean="0"/>
              <a:t>is uncertain.</a:t>
            </a:r>
          </a:p>
          <a:p>
            <a:endParaRPr lang="en-US" dirty="0" smtClean="0"/>
          </a:p>
          <a:p>
            <a:endParaRPr lang="en-US" dirty="0" smtClean="0"/>
          </a:p>
          <a:p>
            <a:r>
              <a:rPr lang="en-US" dirty="0" smtClean="0"/>
              <a:t>GET BETTER FIGURE FROM AVTAR</a:t>
            </a:r>
          </a:p>
          <a:p>
            <a:r>
              <a:rPr lang="en-US" dirty="0" smtClean="0"/>
              <a:t>- Because the </a:t>
            </a:r>
            <a:r>
              <a:rPr lang="en-US" dirty="0" err="1" smtClean="0"/>
              <a:t>ketogenic</a:t>
            </a:r>
            <a:r>
              <a:rPr lang="en-US" dirty="0" smtClean="0"/>
              <a:t> diet involves restriction of carbohydrates,</a:t>
            </a:r>
          </a:p>
          <a:p>
            <a:r>
              <a:rPr lang="en-US" dirty="0" err="1" smtClean="0"/>
              <a:t>Mireia</a:t>
            </a:r>
            <a:r>
              <a:rPr lang="en-US" dirty="0" smtClean="0"/>
              <a:t> </a:t>
            </a:r>
            <a:r>
              <a:rPr lang="en-US" dirty="0" err="1" smtClean="0"/>
              <a:t>Garriga-Canut</a:t>
            </a:r>
            <a:r>
              <a:rPr lang="en-US" dirty="0" smtClean="0"/>
              <a:t> and colleagues hypothesized that </a:t>
            </a:r>
            <a:r>
              <a:rPr lang="en-US" dirty="0" err="1" smtClean="0"/>
              <a:t>glycolisis</a:t>
            </a:r>
            <a:r>
              <a:rPr lang="en-US" dirty="0" smtClean="0"/>
              <a:t> might be a</a:t>
            </a:r>
          </a:p>
          <a:p>
            <a:r>
              <a:rPr lang="en-US" dirty="0" smtClean="0"/>
              <a:t>mechanism by which the diet exerts its antiepileptic effects</a:t>
            </a:r>
          </a:p>
          <a:p>
            <a:r>
              <a:rPr lang="en-US" dirty="0" smtClean="0"/>
              <a:t>(</a:t>
            </a:r>
            <a:r>
              <a:rPr lang="en-US" dirty="0" err="1" smtClean="0"/>
              <a:t>Garriga-Canut</a:t>
            </a:r>
            <a:r>
              <a:rPr lang="en-US" dirty="0" smtClean="0"/>
              <a:t> et al., 2006). Specifically they hypothesize that the use of a </a:t>
            </a:r>
          </a:p>
          <a:p>
            <a:r>
              <a:rPr lang="en-US" dirty="0" err="1" smtClean="0"/>
              <a:t>glycolitic</a:t>
            </a:r>
            <a:r>
              <a:rPr lang="en-US" dirty="0" smtClean="0"/>
              <a:t> inhibitor (2-Deoxy-D-glucose;</a:t>
            </a:r>
            <a:r>
              <a:rPr lang="en-US" baseline="0" dirty="0" smtClean="0"/>
              <a:t> </a:t>
            </a:r>
            <a:r>
              <a:rPr lang="en-US" dirty="0" smtClean="0"/>
              <a:t>2DG) will protect</a:t>
            </a:r>
            <a:r>
              <a:rPr lang="en-US" baseline="0" dirty="0" smtClean="0"/>
              <a:t> against seizure</a:t>
            </a: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2008A0-8B73-E447-AEC9-665D104C1211}" type="datetimeFigureOut">
              <a:rPr lang="en-US" smtClean="0"/>
              <a:pPr/>
              <a:t>10/16/13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2008A0-8B73-E447-AEC9-665D104C1211}" type="datetimeFigureOut">
              <a:rPr lang="en-US" smtClean="0"/>
              <a:pPr/>
              <a:t>10/16/13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2008A0-8B73-E447-AEC9-665D104C1211}" type="datetimeFigureOut">
              <a:rPr lang="en-US" smtClean="0"/>
              <a:pPr/>
              <a:t>10/16/13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2008A0-8B73-E447-AEC9-665D104C1211}" type="datetimeFigureOut">
              <a:rPr lang="en-US" smtClean="0"/>
              <a:pPr/>
              <a:t>10/16/13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008A0-8B73-E447-AEC9-665D104C1211}" type="datetimeFigureOut">
              <a:rPr lang="en-US" smtClean="0"/>
              <a:pPr/>
              <a:t>10/16/13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008A0-8B73-E447-AEC9-665D104C1211}" type="datetimeFigureOut">
              <a:rPr lang="en-US" smtClean="0"/>
              <a:pPr/>
              <a:t>10/16/13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96DBE-DCEB-C448-9CB5-FEE905750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1.tiff"/></Relationships>
</file>

<file path=ppt/slides/_rels/slide12.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2.tiff"/></Relationships>
</file>

<file path=ppt/slides/_rels/slide14.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4.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tiff"/><Relationship Id="rId5" Type="http://schemas.openxmlformats.org/officeDocument/2006/relationships/image" Target="../media/image27.tif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tiff"/><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media/image10.png"/><Relationship Id="rId5" Type="http://schemas.openxmlformats.org/officeDocument/2006/relationships/image" Target="../media/image6.tiff"/><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Chromatin Biology in Neurological Disorders</a:t>
            </a:r>
            <a:endParaRPr lang="en-US" dirty="0"/>
          </a:p>
        </p:txBody>
      </p:sp>
      <p:sp>
        <p:nvSpPr>
          <p:cNvPr id="3" name="Subtitle 2"/>
          <p:cNvSpPr>
            <a:spLocks noGrp="1"/>
          </p:cNvSpPr>
          <p:nvPr>
            <p:ph type="subTitle" idx="1"/>
          </p:nvPr>
        </p:nvSpPr>
        <p:spPr/>
        <p:txBody>
          <a:bodyPr/>
          <a:lstStyle/>
          <a:p>
            <a:r>
              <a:rPr lang="en-US" dirty="0" smtClean="0"/>
              <a:t>Cliff Rodgers</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3357562"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20008" y="1750219"/>
            <a:ext cx="250031" cy="47327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00250" y="812602"/>
            <a:ext cx="1509117" cy="67865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89547" y="2357438"/>
            <a:ext cx="607219" cy="5715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493" name="Line 5"/>
          <p:cNvSpPr>
            <a:spLocks noChangeShapeType="1"/>
          </p:cNvSpPr>
          <p:nvPr/>
        </p:nvSpPr>
        <p:spPr bwMode="auto">
          <a:xfrm>
            <a:off x="2577332"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505644"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473398"/>
            <a:ext cx="491133" cy="80367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161234" y="1384101"/>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54078" y="1794867"/>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63008" y="1553765"/>
            <a:ext cx="696516"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732359"/>
            <a:ext cx="258961"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grpSp>
        <p:nvGrpSpPr>
          <p:cNvPr id="4" name="Group 22"/>
          <p:cNvGrpSpPr>
            <a:grpSpLocks/>
          </p:cNvGrpSpPr>
          <p:nvPr/>
        </p:nvGrpSpPr>
        <p:grpSpPr bwMode="auto">
          <a:xfrm>
            <a:off x="3908975"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64656" y="1196578"/>
            <a:ext cx="464344" cy="96440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527101" y="1705570"/>
            <a:ext cx="526852" cy="79474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513" name="Rectangle 25"/>
          <p:cNvSpPr>
            <a:spLocks/>
          </p:cNvSpPr>
          <p:nvPr/>
        </p:nvSpPr>
        <p:spPr bwMode="auto">
          <a:xfrm>
            <a:off x="2098477" y="1442145"/>
            <a:ext cx="102691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2992004"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3643312"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3138785" y="274587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grpSp>
        <p:nvGrpSpPr>
          <p:cNvPr id="10" name="Group 64"/>
          <p:cNvGrpSpPr>
            <a:grpSpLocks/>
          </p:cNvGrpSpPr>
          <p:nvPr/>
        </p:nvGrpSpPr>
        <p:grpSpPr bwMode="auto">
          <a:xfrm>
            <a:off x="5938242" y="477738"/>
            <a:ext cx="3018234" cy="1714500"/>
            <a:chOff x="0" y="0"/>
            <a:chExt cx="2704" cy="1536"/>
          </a:xfrm>
        </p:grpSpPr>
        <p:sp>
          <p:nvSpPr>
            <p:cNvPr id="63546" name="Rectangle 58"/>
            <p:cNvSpPr>
              <a:spLocks/>
            </p:cNvSpPr>
            <p:nvPr/>
          </p:nvSpPr>
          <p:spPr bwMode="auto">
            <a:xfrm>
              <a:off x="592" y="0"/>
              <a:ext cx="2112" cy="153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pPr algn="l"/>
              <a:r>
                <a:rPr lang="en-US" sz="2000" dirty="0">
                  <a:solidFill>
                    <a:srgbClr val="0000FF"/>
                  </a:solidFill>
                  <a:latin typeface="Marker Felt" charset="0"/>
                  <a:ea typeface="ＭＳ Ｐゴシック" charset="0"/>
                  <a:cs typeface="Marker Felt" charset="0"/>
                  <a:sym typeface="Marker Felt" charset="0"/>
                </a:rPr>
                <a:t>Genes involved in:</a:t>
              </a:r>
            </a:p>
            <a:p>
              <a:pPr algn="l"/>
              <a:r>
                <a:rPr lang="en-US" sz="2000" dirty="0">
                  <a:latin typeface="Marker Felt" charset="0"/>
                  <a:ea typeface="ＭＳ Ｐゴシック" charset="0"/>
                  <a:cs typeface="Marker Felt" charset="0"/>
                  <a:sym typeface="Marker Felt" charset="0"/>
                </a:rPr>
                <a:t>Learning $ Memory</a:t>
              </a:r>
            </a:p>
            <a:p>
              <a:pPr algn="l"/>
              <a:r>
                <a:rPr lang="en-US" sz="2000" dirty="0">
                  <a:solidFill>
                    <a:srgbClr val="FF0000"/>
                  </a:solidFill>
                  <a:latin typeface="Marker Felt" charset="0"/>
                  <a:ea typeface="ＭＳ Ｐゴシック" charset="0"/>
                  <a:cs typeface="Marker Felt" charset="0"/>
                  <a:sym typeface="Marker Felt" charset="0"/>
                </a:rPr>
                <a:t>Epilepsy (BDNF &amp; </a:t>
              </a:r>
              <a:r>
                <a:rPr lang="en-US" sz="2000" dirty="0" err="1">
                  <a:solidFill>
                    <a:srgbClr val="FF0000"/>
                  </a:solidFill>
                  <a:latin typeface="Marker Felt" charset="0"/>
                  <a:ea typeface="ＭＳ Ｐゴシック" charset="0"/>
                  <a:cs typeface="Marker Felt" charset="0"/>
                  <a:sym typeface="Marker Felt" charset="0"/>
                </a:rPr>
                <a:t>TrkB</a:t>
              </a:r>
              <a:r>
                <a:rPr lang="en-US" sz="2000" dirty="0">
                  <a:solidFill>
                    <a:srgbClr val="FF0000"/>
                  </a:solidFill>
                  <a:latin typeface="Marker Felt" charset="0"/>
                  <a:ea typeface="ＭＳ Ｐゴシック" charset="0"/>
                  <a:cs typeface="Marker Felt" charset="0"/>
                  <a:sym typeface="Marker Felt" charset="0"/>
                </a:rPr>
                <a:t>)</a:t>
              </a:r>
            </a:p>
            <a:p>
              <a:pPr algn="l"/>
              <a:r>
                <a:rPr lang="en-US" sz="2000" dirty="0">
                  <a:solidFill>
                    <a:srgbClr val="FF0000"/>
                  </a:solidFill>
                  <a:latin typeface="Marker Felt" charset="0"/>
                  <a:ea typeface="ＭＳ Ｐゴシック" charset="0"/>
                  <a:cs typeface="Marker Felt" charset="0"/>
                  <a:sym typeface="Marker Felt" charset="0"/>
                </a:rPr>
                <a:t>Cancer</a:t>
              </a:r>
            </a:p>
            <a:p>
              <a:pPr algn="l"/>
              <a:r>
                <a:rPr lang="en-US" sz="2000" dirty="0">
                  <a:latin typeface="Marker Felt" charset="0"/>
                  <a:ea typeface="ＭＳ Ｐゴシック" charset="0"/>
                  <a:cs typeface="Marker Felt" charset="0"/>
                  <a:sym typeface="Marker Felt" charset="0"/>
                </a:rPr>
                <a:t>Huntington</a:t>
              </a:r>
              <a:r>
                <a:rPr lang="ja-JP" altLang="en-US" sz="2000" dirty="0">
                  <a:latin typeface="Arial"/>
                  <a:ea typeface="ＭＳ Ｐゴシック" charset="0"/>
                  <a:cs typeface="Marker Felt" charset="0"/>
                  <a:sym typeface="Marker Felt" charset="0"/>
                </a:rPr>
                <a:t>’</a:t>
              </a:r>
              <a:r>
                <a:rPr lang="en-US" sz="2000" dirty="0" err="1">
                  <a:latin typeface="Marker Felt" charset="0"/>
                  <a:ea typeface="ＭＳ Ｐゴシック" charset="0"/>
                  <a:cs typeface="Marker Felt" charset="0"/>
                  <a:sym typeface="Marker Felt" charset="0"/>
                </a:rPr>
                <a:t>s</a:t>
              </a:r>
              <a:r>
                <a:rPr lang="en-US" sz="2000" dirty="0">
                  <a:latin typeface="Marker Felt" charset="0"/>
                  <a:ea typeface="ＭＳ Ｐゴシック" charset="0"/>
                  <a:cs typeface="Marker Felt" charset="0"/>
                  <a:sym typeface="Marker Felt" charset="0"/>
                </a:rPr>
                <a:t> Chorea</a:t>
              </a:r>
            </a:p>
            <a:p>
              <a:pPr algn="l"/>
              <a:r>
                <a:rPr lang="en-US" sz="2000" dirty="0">
                  <a:latin typeface="Marker Felt" charset="0"/>
                  <a:ea typeface="ＭＳ Ｐゴシック" charset="0"/>
                  <a:cs typeface="Marker Felt" charset="0"/>
                  <a:sym typeface="Marker Felt" charset="0"/>
                </a:rPr>
                <a:t>Cardiac Hypertrophy</a:t>
              </a:r>
            </a:p>
          </p:txBody>
        </p:sp>
        <p:sp>
          <p:nvSpPr>
            <p:cNvPr id="63547" name="Line 59"/>
            <p:cNvSpPr>
              <a:spLocks noChangeShapeType="1"/>
            </p:cNvSpPr>
            <p:nvPr/>
          </p:nvSpPr>
          <p:spPr bwMode="auto">
            <a:xfrm flipH="1">
              <a:off x="8" y="352"/>
              <a:ext cx="534" cy="30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8" name="Line 60"/>
            <p:cNvSpPr>
              <a:spLocks noChangeShapeType="1"/>
            </p:cNvSpPr>
            <p:nvPr/>
          </p:nvSpPr>
          <p:spPr bwMode="auto">
            <a:xfrm flipH="1">
              <a:off x="8" y="640"/>
              <a:ext cx="534" cy="14"/>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9" name="Line 61"/>
            <p:cNvSpPr>
              <a:spLocks noChangeShapeType="1"/>
            </p:cNvSpPr>
            <p:nvPr/>
          </p:nvSpPr>
          <p:spPr bwMode="auto">
            <a:xfrm rot="10800000">
              <a:off x="2" y="654"/>
              <a:ext cx="559" cy="217"/>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0" name="Line 62"/>
            <p:cNvSpPr>
              <a:spLocks noChangeShapeType="1"/>
            </p:cNvSpPr>
            <p:nvPr/>
          </p:nvSpPr>
          <p:spPr bwMode="auto">
            <a:xfrm rot="10800000">
              <a:off x="0" y="652"/>
              <a:ext cx="605" cy="501"/>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1" name="Line 63"/>
            <p:cNvSpPr>
              <a:spLocks noChangeShapeType="1"/>
            </p:cNvSpPr>
            <p:nvPr/>
          </p:nvSpPr>
          <p:spPr bwMode="auto">
            <a:xfrm rot="10800000">
              <a:off x="0" y="649"/>
              <a:ext cx="581" cy="72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53" name="Rectangle 65"/>
          <p:cNvSpPr>
            <a:spLocks/>
          </p:cNvSpPr>
          <p:nvPr/>
        </p:nvSpPr>
        <p:spPr bwMode="auto">
          <a:xfrm>
            <a:off x="598289" y="3134320"/>
            <a:ext cx="5197078" cy="991195"/>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This represents a direct link between carbohydrate metabolism and the regulation of genes important in epilepsy.</a:t>
            </a:r>
          </a:p>
        </p:txBody>
      </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045297574"/>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8"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63521"/>
                                        </p:tgtEl>
                                        <p:attrNameLst>
                                          <p:attrName>style.visibility</p:attrName>
                                        </p:attrNameLst>
                                      </p:cBhvr>
                                      <p:to>
                                        <p:strVal val="visible"/>
                                      </p:to>
                                    </p:set>
                                  </p:childTnLst>
                                </p:cTn>
                              </p:par>
                            </p:childTnLst>
                          </p:cTn>
                        </p:par>
                        <p:par>
                          <p:cTn id="10" fill="hold" nodeType="afterGroup">
                            <p:stCondLst>
                              <p:cond delay="800"/>
                            </p:stCondLst>
                            <p:childTnLst>
                              <p:par>
                                <p:cTn id="11" presetID="1" presetClass="entr" presetSubtype="0" fill="hold" nodeType="afterEffect">
                                  <p:stCondLst>
                                    <p:cond delay="0"/>
                                  </p:stCondLst>
                                  <p:childTnLst>
                                    <p:set>
                                      <p:cBhvr>
                                        <p:cTn id="12" dur="1" fill="hold">
                                          <p:stCondLst>
                                            <p:cond delay="499"/>
                                          </p:stCondLst>
                                        </p:cTn>
                                        <p:tgtEl>
                                          <p:spTgt spid="6"/>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63522"/>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500"/>
                                        <p:tgtEl>
                                          <p:spTgt spid="7"/>
                                        </p:tgtEl>
                                      </p:cBhvr>
                                    </p:animEffect>
                                  </p:childTnLst>
                                </p:cTn>
                              </p:par>
                            </p:childTnLst>
                          </p:cTn>
                        </p:par>
                        <p:par>
                          <p:cTn id="27" fill="hold" nodeType="afterGroup">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63523"/>
                                        </p:tgtEl>
                                        <p:attrNameLst>
                                          <p:attrName>style.visibility</p:attrName>
                                        </p:attrNameLst>
                                      </p:cBhvr>
                                      <p:to>
                                        <p:strVal val="visible"/>
                                      </p:to>
                                    </p:set>
                                    <p:animEffect transition="in" filter="wipe(left)">
                                      <p:cBhvr>
                                        <p:cTn id="30" dur="500"/>
                                        <p:tgtEl>
                                          <p:spTgt spid="63523"/>
                                        </p:tgtEl>
                                      </p:cBhvr>
                                    </p:animEffect>
                                  </p:childTnLst>
                                </p:cTn>
                              </p:par>
                            </p:childTnLst>
                          </p:cTn>
                        </p:par>
                      </p:childTnLst>
                    </p:cTn>
                  </p:par>
                  <p:par>
                    <p:cTn id="31" fill="hold">
                      <p:stCondLst>
                        <p:cond delay="indefinite"/>
                      </p:stCondLst>
                      <p:childTnLst>
                        <p:par>
                          <p:cTn id="32" fill="hold" nodeType="afterGroup">
                            <p:stCondLst>
                              <p:cond delay="0"/>
                            </p:stCondLst>
                            <p:childTnLst>
                              <p:par>
                                <p:cTn id="33" presetID="0" presetClass="path" presetSubtype="0" accel="50000" decel="50000" fill="hold" grpId="2" nodeType="clickEffect">
                                  <p:stCondLst>
                                    <p:cond delay="0"/>
                                  </p:stCondLst>
                                  <p:childTnLst>
                                    <p:animMotion origin="layout" path="M 2.87997E-6 -3.95187E-6 C -0.00348 -0.02614 -0.00678 -0.05136 0.0092 -0.08121 C 0.02553 -0.11082 0.0627 -0.14484 0.10022 -0.17815 " pathEditMode="relative" rAng="0" ptsTypes="aaA">
                                      <p:cBhvr>
                                        <p:cTn id="34" dur="2000" fill="hold"/>
                                        <p:tgtEl>
                                          <p:spTgt spid="63523"/>
                                        </p:tgtEl>
                                        <p:attrNameLst>
                                          <p:attrName>ppt_x</p:attrName>
                                          <p:attrName>ppt_y</p:attrName>
                                        </p:attrNameLst>
                                      </p:cBhvr>
                                      <p:rCtr x="47" y="-89"/>
                                    </p:animMotion>
                                  </p:childTnLst>
                                </p:cTn>
                              </p:par>
                            </p:childTnLst>
                          </p:cTn>
                        </p:par>
                        <p:par>
                          <p:cTn id="35" fill="hold">
                            <p:stCondLst>
                              <p:cond delay="2000"/>
                            </p:stCondLst>
                            <p:childTnLst>
                              <p:par>
                                <p:cTn id="36" presetID="0" presetClass="path" presetSubtype="0" accel="50000" decel="50000" fill="hold" nodeType="afterEffect">
                                  <p:stCondLst>
                                    <p:cond delay="0"/>
                                  </p:stCondLst>
                                  <p:childTnLst>
                                    <p:animMotion origin="layout" path="M 0 0 L 0.52337 0 " pathEditMode="relative" ptsTypes="AA">
                                      <p:cBhvr>
                                        <p:cTn id="37" dur="2000" fill="hold"/>
                                        <p:tgtEl>
                                          <p:spTgt spid="5"/>
                                        </p:tgtEl>
                                        <p:attrNameLst>
                                          <p:attrName>ppt_x</p:attrName>
                                          <p:attrName>ppt_y</p:attrName>
                                        </p:attrNameLst>
                                      </p:cBhvr>
                                    </p:animMotion>
                                  </p:childTnLst>
                                </p:cTn>
                              </p:par>
                              <p:par>
                                <p:cTn id="38" presetID="0" presetClass="path" presetSubtype="0" accel="50000" decel="50000" fill="hold" grpId="3" nodeType="withEffect">
                                  <p:stCondLst>
                                    <p:cond delay="0"/>
                                  </p:stCondLst>
                                  <p:childTnLst>
                                    <p:animMotion origin="layout" path="M 0.10023 -0.17815 L 0.62359 -0.17815 " pathEditMode="relative" rAng="0" ptsTypes="AA">
                                      <p:cBhvr>
                                        <p:cTn id="39" dur="2000" fill="hold"/>
                                        <p:tgtEl>
                                          <p:spTgt spid="63523"/>
                                        </p:tgtEl>
                                        <p:attrNameLst>
                                          <p:attrName>ppt_x</p:attrName>
                                          <p:attrName>ppt_y</p:attrName>
                                        </p:attrNameLst>
                                      </p:cBhvr>
                                      <p:rCtr x="262" y="0"/>
                                    </p:animMotion>
                                  </p:childTnLst>
                                </p:cTn>
                              </p:par>
                            </p:childTnLst>
                          </p:cTn>
                        </p:par>
                        <p:par>
                          <p:cTn id="40" fill="hold">
                            <p:stCondLst>
                              <p:cond delay="4000"/>
                            </p:stCondLst>
                            <p:childTnLst>
                              <p:par>
                                <p:cTn id="41" presetID="22" presetClass="exit" presetSubtype="4" fill="hold" nodeType="afterEffect">
                                  <p:stCondLst>
                                    <p:cond delay="0"/>
                                  </p:stCondLst>
                                  <p:childTnLst>
                                    <p:animEffect transition="out" filter="wipe(down)">
                                      <p:cBhvr>
                                        <p:cTn id="42" dur="500"/>
                                        <p:tgtEl>
                                          <p:spTgt spid="5"/>
                                        </p:tgtEl>
                                      </p:cBhvr>
                                    </p:animEffect>
                                    <p:set>
                                      <p:cBhvr>
                                        <p:cTn id="43" dur="1" fill="hold">
                                          <p:stCondLst>
                                            <p:cond delay="499"/>
                                          </p:stCondLst>
                                        </p:cTn>
                                        <p:tgtEl>
                                          <p:spTgt spid="5"/>
                                        </p:tgtEl>
                                        <p:attrNameLst>
                                          <p:attrName>style.visibility</p:attrName>
                                        </p:attrNameLst>
                                      </p:cBhvr>
                                      <p:to>
                                        <p:strVal val="hidden"/>
                                      </p:to>
                                    </p:set>
                                  </p:childTnLst>
                                </p:cTn>
                              </p:par>
                            </p:childTnLst>
                          </p:cTn>
                        </p:par>
                        <p:par>
                          <p:cTn id="44" fill="hold">
                            <p:stCondLst>
                              <p:cond delay="4500"/>
                            </p:stCondLst>
                            <p:childTnLst>
                              <p:par>
                                <p:cTn id="45" presetID="22" presetClass="exit" presetSubtype="4" fill="hold" grpId="1" nodeType="afterEffect">
                                  <p:stCondLst>
                                    <p:cond delay="0"/>
                                  </p:stCondLst>
                                  <p:childTnLst>
                                    <p:animEffect transition="out" filter="wipe(down)">
                                      <p:cBhvr>
                                        <p:cTn id="46" dur="500"/>
                                        <p:tgtEl>
                                          <p:spTgt spid="63523"/>
                                        </p:tgtEl>
                                      </p:cBhvr>
                                    </p:animEffect>
                                    <p:set>
                                      <p:cBhvr>
                                        <p:cTn id="47" dur="1" fill="hold">
                                          <p:stCondLst>
                                            <p:cond delay="499"/>
                                          </p:stCondLst>
                                        </p:cTn>
                                        <p:tgtEl>
                                          <p:spTgt spid="63523"/>
                                        </p:tgtEl>
                                        <p:attrNameLst>
                                          <p:attrName>style.visibility</p:attrName>
                                        </p:attrNameLst>
                                      </p:cBhvr>
                                      <p:to>
                                        <p:strVal val="hidden"/>
                                      </p:to>
                                    </p:set>
                                  </p:childTnLst>
                                </p:cTn>
                              </p:par>
                            </p:childTnLst>
                          </p:cTn>
                        </p:par>
                        <p:par>
                          <p:cTn id="48" fill="hold">
                            <p:stCondLst>
                              <p:cond delay="5000"/>
                            </p:stCondLst>
                            <p:childTnLst>
                              <p:par>
                                <p:cTn id="49" presetID="1" presetClass="exit" presetSubtype="0" fill="hold" nodeType="afterEffect">
                                  <p:stCondLst>
                                    <p:cond delay="0"/>
                                  </p:stCondLst>
                                  <p:childTnLst>
                                    <p:set>
                                      <p:cBhvr>
                                        <p:cTn id="50" dur="1" fill="hold">
                                          <p:stCondLst>
                                            <p:cond delay="499"/>
                                          </p:stCondLst>
                                        </p:cTn>
                                        <p:tgtEl>
                                          <p:spTgt spid="6"/>
                                        </p:tgtEl>
                                        <p:attrNameLst>
                                          <p:attrName>style.visibility</p:attrName>
                                        </p:attrNameLst>
                                      </p:cBhvr>
                                      <p:to>
                                        <p:strVal val="hidden"/>
                                      </p:to>
                                    </p:set>
                                  </p:childTnLst>
                                </p:cTn>
                              </p:par>
                            </p:childTnLst>
                          </p:cTn>
                        </p:par>
                        <p:par>
                          <p:cTn id="51" fill="hold">
                            <p:stCondLst>
                              <p:cond delay="5500"/>
                            </p:stCondLst>
                            <p:childTnLst>
                              <p:par>
                                <p:cTn id="52" presetID="1" presetClass="exit" presetSubtype="0" fill="hold" grpId="1" nodeType="afterEffect">
                                  <p:stCondLst>
                                    <p:cond delay="0"/>
                                  </p:stCondLst>
                                  <p:childTnLst>
                                    <p:set>
                                      <p:cBhvr>
                                        <p:cTn id="53" dur="1" fill="hold">
                                          <p:stCondLst>
                                            <p:cond delay="499"/>
                                          </p:stCondLst>
                                        </p:cTn>
                                        <p:tgtEl>
                                          <p:spTgt spid="63521"/>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wipe(left)">
                                      <p:cBhvr>
                                        <p:cTn id="58" dur="500"/>
                                        <p:tgtEl>
                                          <p:spTgt spid="4"/>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nodeType="click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wipe(left)">
                                      <p:cBhvr>
                                        <p:cTn id="63" dur="500"/>
                                        <p:tgtEl>
                                          <p:spTgt spid="10"/>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4" fill="hold" grpId="0" nodeType="clickEffect">
                                  <p:stCondLst>
                                    <p:cond delay="0"/>
                                  </p:stCondLst>
                                  <p:iterate type="lt">
                                    <p:tmPct val="0"/>
                                  </p:iterate>
                                  <p:childTnLst>
                                    <p:set>
                                      <p:cBhvr>
                                        <p:cTn id="67" dur="1" fill="hold">
                                          <p:stCondLst>
                                            <p:cond delay="0"/>
                                          </p:stCondLst>
                                        </p:cTn>
                                        <p:tgtEl>
                                          <p:spTgt spid="63553"/>
                                        </p:tgtEl>
                                        <p:attrNameLst>
                                          <p:attrName>style.visibility</p:attrName>
                                        </p:attrNameLst>
                                      </p:cBhvr>
                                      <p:to>
                                        <p:strVal val="visible"/>
                                      </p:to>
                                    </p:set>
                                    <p:animEffect transition="in" filter="wipe(down)">
                                      <p:cBhvr>
                                        <p:cTn id="68" dur="500"/>
                                        <p:tgtEl>
                                          <p:spTgt spid="63553"/>
                                        </p:tgtEl>
                                      </p:cBhvr>
                                    </p:animEffect>
                                  </p:childTnLst>
                                </p:cTn>
                              </p:par>
                            </p:childTnLst>
                          </p:cTn>
                        </p:par>
                      </p:childTnLst>
                    </p:cTn>
                  </p:par>
                  <p:par>
                    <p:cTn id="69" fill="hold">
                      <p:stCondLst>
                        <p:cond delay="indefinite"/>
                      </p:stCondLst>
                      <p:childTnLst>
                        <p:par>
                          <p:cTn id="70" fill="hold">
                            <p:stCondLst>
                              <p:cond delay="0"/>
                            </p:stCondLst>
                            <p:childTnLst>
                              <p:par>
                                <p:cTn id="71" presetID="2" presetClass="entr" presetSubtype="4" accel="50000" decel="50000" fill="hold" nodeType="clickEffect">
                                  <p:stCondLst>
                                    <p:cond delay="0"/>
                                  </p:stCondLst>
                                  <p:childTnLst>
                                    <p:set>
                                      <p:cBhvr>
                                        <p:cTn id="72" dur="1" fill="hold">
                                          <p:stCondLst>
                                            <p:cond delay="0"/>
                                          </p:stCondLst>
                                        </p:cTn>
                                        <p:tgtEl>
                                          <p:spTgt spid="70"/>
                                        </p:tgtEl>
                                        <p:attrNameLst>
                                          <p:attrName>style.visibility</p:attrName>
                                        </p:attrNameLst>
                                      </p:cBhvr>
                                      <p:to>
                                        <p:strVal val="visible"/>
                                      </p:to>
                                    </p:set>
                                    <p:anim calcmode="lin" valueType="num">
                                      <p:cBhvr additive="base">
                                        <p:cTn id="73" dur="500" fill="hold"/>
                                        <p:tgtEl>
                                          <p:spTgt spid="70"/>
                                        </p:tgtEl>
                                        <p:attrNameLst>
                                          <p:attrName>ppt_x</p:attrName>
                                        </p:attrNameLst>
                                      </p:cBhvr>
                                      <p:tavLst>
                                        <p:tav tm="0">
                                          <p:val>
                                            <p:strVal val="#ppt_x"/>
                                          </p:val>
                                        </p:tav>
                                        <p:tav tm="100000">
                                          <p:val>
                                            <p:strVal val="#ppt_x"/>
                                          </p:val>
                                        </p:tav>
                                      </p:tavLst>
                                    </p:anim>
                                    <p:anim calcmode="lin" valueType="num">
                                      <p:cBhvr additive="base">
                                        <p:cTn id="74" dur="500" fill="hold"/>
                                        <p:tgtEl>
                                          <p:spTgt spid="70"/>
                                        </p:tgtEl>
                                        <p:attrNameLst>
                                          <p:attrName>ppt_y</p:attrName>
                                        </p:attrNameLst>
                                      </p:cBhvr>
                                      <p:tavLst>
                                        <p:tav tm="0">
                                          <p:val>
                                            <p:strVal val="1+#ppt_h/2"/>
                                          </p:val>
                                        </p:tav>
                                        <p:tav tm="100000">
                                          <p:val>
                                            <p:strVal val="#ppt_y"/>
                                          </p:val>
                                        </p:tav>
                                      </p:tavLst>
                                    </p:anim>
                                  </p:childTnLst>
                                </p:cTn>
                              </p:par>
                              <p:par>
                                <p:cTn id="75" presetID="2" presetClass="entr" presetSubtype="4" accel="50000" decel="50000" fill="hold" grpId="0" nodeType="withEffect">
                                  <p:stCondLst>
                                    <p:cond delay="0"/>
                                  </p:stCondLst>
                                  <p:childTnLst>
                                    <p:set>
                                      <p:cBhvr>
                                        <p:cTn id="76" dur="1" fill="hold">
                                          <p:stCondLst>
                                            <p:cond delay="0"/>
                                          </p:stCondLst>
                                        </p:cTn>
                                        <p:tgtEl>
                                          <p:spTgt spid="68"/>
                                        </p:tgtEl>
                                        <p:attrNameLst>
                                          <p:attrName>style.visibility</p:attrName>
                                        </p:attrNameLst>
                                      </p:cBhvr>
                                      <p:to>
                                        <p:strVal val="visible"/>
                                      </p:to>
                                    </p:set>
                                    <p:anim calcmode="lin" valueType="num">
                                      <p:cBhvr additive="base">
                                        <p:cTn id="77" dur="500" fill="hold"/>
                                        <p:tgtEl>
                                          <p:spTgt spid="68"/>
                                        </p:tgtEl>
                                        <p:attrNameLst>
                                          <p:attrName>ppt_x</p:attrName>
                                        </p:attrNameLst>
                                      </p:cBhvr>
                                      <p:tavLst>
                                        <p:tav tm="0">
                                          <p:val>
                                            <p:strVal val="#ppt_x"/>
                                          </p:val>
                                        </p:tav>
                                        <p:tav tm="100000">
                                          <p:val>
                                            <p:strVal val="#ppt_x"/>
                                          </p:val>
                                        </p:tav>
                                      </p:tavLst>
                                    </p:anim>
                                    <p:anim calcmode="lin" valueType="num">
                                      <p:cBhvr additive="base">
                                        <p:cTn id="78" dur="500" fill="hold"/>
                                        <p:tgtEl>
                                          <p:spTgt spid="68"/>
                                        </p:tgtEl>
                                        <p:attrNameLst>
                                          <p:attrName>ppt_y</p:attrName>
                                        </p:attrNameLst>
                                      </p:cBhvr>
                                      <p:tavLst>
                                        <p:tav tm="0">
                                          <p:val>
                                            <p:strVal val="1+#ppt_h/2"/>
                                          </p:val>
                                        </p:tav>
                                        <p:tav tm="100000">
                                          <p:val>
                                            <p:strVal val="#ppt_y"/>
                                          </p:val>
                                        </p:tav>
                                      </p:tavLst>
                                    </p:anim>
                                  </p:childTnLst>
                                </p:cTn>
                              </p:par>
                              <p:par>
                                <p:cTn id="79" presetID="2" presetClass="entr" presetSubtype="4" accel="50000" decel="50000" fill="hold" nodeType="withEffect">
                                  <p:stCondLst>
                                    <p:cond delay="0"/>
                                  </p:stCondLst>
                                  <p:childTnLst>
                                    <p:set>
                                      <p:cBhvr>
                                        <p:cTn id="80" dur="1" fill="hold">
                                          <p:stCondLst>
                                            <p:cond delay="0"/>
                                          </p:stCondLst>
                                        </p:cTn>
                                        <p:tgtEl>
                                          <p:spTgt spid="71"/>
                                        </p:tgtEl>
                                        <p:attrNameLst>
                                          <p:attrName>style.visibility</p:attrName>
                                        </p:attrNameLst>
                                      </p:cBhvr>
                                      <p:to>
                                        <p:strVal val="visible"/>
                                      </p:to>
                                    </p:set>
                                    <p:anim calcmode="lin" valueType="num">
                                      <p:cBhvr additive="base">
                                        <p:cTn id="81" dur="500" fill="hold"/>
                                        <p:tgtEl>
                                          <p:spTgt spid="71"/>
                                        </p:tgtEl>
                                        <p:attrNameLst>
                                          <p:attrName>ppt_x</p:attrName>
                                        </p:attrNameLst>
                                      </p:cBhvr>
                                      <p:tavLst>
                                        <p:tav tm="0">
                                          <p:val>
                                            <p:strVal val="#ppt_x"/>
                                          </p:val>
                                        </p:tav>
                                        <p:tav tm="100000">
                                          <p:val>
                                            <p:strVal val="#ppt_x"/>
                                          </p:val>
                                        </p:tav>
                                      </p:tavLst>
                                    </p:anim>
                                    <p:anim calcmode="lin" valueType="num">
                                      <p:cBhvr additive="base">
                                        <p:cTn id="82"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21" grpId="0" autoUpdateAnimBg="0"/>
      <p:bldP spid="63521" grpId="1" autoUpdateAnimBg="0"/>
      <p:bldP spid="63522" grpId="0" autoUpdateAnimBg="0"/>
      <p:bldP spid="63523" grpId="0" autoUpdateAnimBg="0"/>
      <p:bldP spid="63523" grpId="1" autoUpdateAnimBg="0"/>
      <p:bldP spid="63523" grpId="2"/>
      <p:bldP spid="63523" grpId="3"/>
      <p:bldP spid="63553" grpId="0" autoUpdateAnimBg="0"/>
      <p:bldP spid="68" grpId="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2DG exert antiepileptic effects?</a:t>
            </a:r>
            <a:endParaRPr lang="en-US" dirty="0"/>
          </a:p>
        </p:txBody>
      </p:sp>
      <p:pic>
        <p:nvPicPr>
          <p:cNvPr id="5" name="Content Placeholder 4" descr="fig1-2dg-antiepileptic.tiff"/>
          <p:cNvPicPr>
            <a:picLocks noGrp="1" noChangeAspect="1"/>
          </p:cNvPicPr>
          <p:nvPr>
            <p:ph idx="1"/>
          </p:nvPr>
        </p:nvPicPr>
        <p:blipFill>
          <a:blip r:embed="rId3"/>
          <a:srcRect r="36219"/>
          <a:stretch>
            <a:fillRect/>
          </a:stretch>
        </p:blipFill>
        <p:spPr>
          <a:xfrm>
            <a:off x="0" y="1692621"/>
            <a:ext cx="9170130" cy="4137874"/>
          </a:xfrm>
        </p:spPr>
      </p:pic>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pic>
        <p:nvPicPr>
          <p:cNvPr id="11" name="Content Placeholder 4" descr="fig1-2dg-antiepileptic.tiff"/>
          <p:cNvPicPr>
            <a:picLocks noChangeAspect="1"/>
          </p:cNvPicPr>
          <p:nvPr/>
        </p:nvPicPr>
        <p:blipFill>
          <a:blip r:embed="rId3"/>
          <a:srcRect l="62530" r="11031"/>
          <a:stretch>
            <a:fillRect/>
          </a:stretch>
        </p:blipFill>
        <p:spPr>
          <a:xfrm>
            <a:off x="1898102" y="1417638"/>
            <a:ext cx="4658585" cy="5071030"/>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4502790"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65236" y="1750219"/>
            <a:ext cx="250031" cy="47327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145478" y="812602"/>
            <a:ext cx="1509117" cy="67865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234775" y="2357438"/>
            <a:ext cx="607219" cy="5715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493" name="Line 5"/>
          <p:cNvSpPr>
            <a:spLocks noChangeShapeType="1"/>
          </p:cNvSpPr>
          <p:nvPr/>
        </p:nvSpPr>
        <p:spPr bwMode="auto">
          <a:xfrm>
            <a:off x="3722560"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1650872"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020712" y="1473398"/>
            <a:ext cx="491133" cy="80367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306462" y="1384101"/>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199306" y="1794867"/>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208236" y="1553765"/>
            <a:ext cx="696516"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020712" y="1732359"/>
            <a:ext cx="258961"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grpSp>
        <p:nvGrpSpPr>
          <p:cNvPr id="4" name="Group 22"/>
          <p:cNvGrpSpPr>
            <a:grpSpLocks/>
          </p:cNvGrpSpPr>
          <p:nvPr/>
        </p:nvGrpSpPr>
        <p:grpSpPr bwMode="auto">
          <a:xfrm>
            <a:off x="5054203"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109884" y="1196578"/>
            <a:ext cx="464344" cy="96440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672329" y="1705570"/>
            <a:ext cx="526852" cy="79474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513" name="Rectangle 25"/>
          <p:cNvSpPr>
            <a:spLocks/>
          </p:cNvSpPr>
          <p:nvPr/>
        </p:nvSpPr>
        <p:spPr bwMode="auto">
          <a:xfrm>
            <a:off x="3243705" y="1442145"/>
            <a:ext cx="102691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4137232"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4788540"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4284013" y="274587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04529757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50000" decel="5000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base">
                                        <p:cTn id="7" dur="500" fill="hold"/>
                                        <p:tgtEl>
                                          <p:spTgt spid="71"/>
                                        </p:tgtEl>
                                        <p:attrNameLst>
                                          <p:attrName>ppt_x</p:attrName>
                                        </p:attrNameLst>
                                      </p:cBhvr>
                                      <p:tavLst>
                                        <p:tav tm="0">
                                          <p:val>
                                            <p:strVal val="#ppt_x"/>
                                          </p:val>
                                        </p:tav>
                                        <p:tav tm="100000">
                                          <p:val>
                                            <p:strVal val="#ppt_x"/>
                                          </p:val>
                                        </p:tav>
                                      </p:tavLst>
                                    </p:anim>
                                    <p:anim calcmode="lin" valueType="num">
                                      <p:cBhvr additive="base">
                                        <p:cTn id="8" dur="500" fill="hold"/>
                                        <p:tgtEl>
                                          <p:spTgt spid="71"/>
                                        </p:tgtEl>
                                        <p:attrNameLst>
                                          <p:attrName>ppt_y</p:attrName>
                                        </p:attrNameLst>
                                      </p:cBhvr>
                                      <p:tavLst>
                                        <p:tav tm="0">
                                          <p:val>
                                            <p:strVal val="1+#ppt_h/2"/>
                                          </p:val>
                                        </p:tav>
                                        <p:tav tm="100000">
                                          <p:val>
                                            <p:strVal val="#ppt_y"/>
                                          </p:val>
                                        </p:tav>
                                      </p:tavLst>
                                    </p:anim>
                                  </p:childTnLst>
                                </p:cTn>
                              </p:par>
                              <p:par>
                                <p:cTn id="9" presetID="2" presetClass="entr" presetSubtype="4" accel="50000" decel="50000" fill="hold" nodeType="withEffect">
                                  <p:stCondLst>
                                    <p:cond delay="0"/>
                                  </p:stCondLst>
                                  <p:childTnLst>
                                    <p:set>
                                      <p:cBhvr>
                                        <p:cTn id="10" dur="1" fill="hold">
                                          <p:stCondLst>
                                            <p:cond delay="0"/>
                                          </p:stCondLst>
                                        </p:cTn>
                                        <p:tgtEl>
                                          <p:spTgt spid="70"/>
                                        </p:tgtEl>
                                        <p:attrNameLst>
                                          <p:attrName>style.visibility</p:attrName>
                                        </p:attrNameLst>
                                      </p:cBhvr>
                                      <p:to>
                                        <p:strVal val="visible"/>
                                      </p:to>
                                    </p:set>
                                    <p:anim calcmode="lin" valueType="num">
                                      <p:cBhvr additive="base">
                                        <p:cTn id="11" dur="500" fill="hold"/>
                                        <p:tgtEl>
                                          <p:spTgt spid="70"/>
                                        </p:tgtEl>
                                        <p:attrNameLst>
                                          <p:attrName>ppt_x</p:attrName>
                                        </p:attrNameLst>
                                      </p:cBhvr>
                                      <p:tavLst>
                                        <p:tav tm="0">
                                          <p:val>
                                            <p:strVal val="#ppt_x"/>
                                          </p:val>
                                        </p:tav>
                                        <p:tav tm="100000">
                                          <p:val>
                                            <p:strVal val="#ppt_x"/>
                                          </p:val>
                                        </p:tav>
                                      </p:tavLst>
                                    </p:anim>
                                    <p:anim calcmode="lin" valueType="num">
                                      <p:cBhvr additive="base">
                                        <p:cTn id="12" dur="500" fill="hold"/>
                                        <p:tgtEl>
                                          <p:spTgt spid="70"/>
                                        </p:tgtEl>
                                        <p:attrNameLst>
                                          <p:attrName>ppt_y</p:attrName>
                                        </p:attrNameLst>
                                      </p:cBhvr>
                                      <p:tavLst>
                                        <p:tav tm="0">
                                          <p:val>
                                            <p:strVal val="1+#ppt_h/2"/>
                                          </p:val>
                                        </p:tav>
                                        <p:tav tm="100000">
                                          <p:val>
                                            <p:strVal val="#ppt_y"/>
                                          </p:val>
                                        </p:tav>
                                      </p:tavLst>
                                    </p:anim>
                                  </p:childTnLst>
                                </p:cTn>
                              </p:par>
                              <p:par>
                                <p:cTn id="13" presetID="2" presetClass="entr" presetSubtype="4" accel="50000" decel="50000" fill="hold" grpId="0" nodeType="withEffect">
                                  <p:stCondLst>
                                    <p:cond delay="0"/>
                                  </p:stCondLst>
                                  <p:childTnLst>
                                    <p:set>
                                      <p:cBhvr>
                                        <p:cTn id="14" dur="1" fill="hold">
                                          <p:stCondLst>
                                            <p:cond delay="0"/>
                                          </p:stCondLst>
                                        </p:cTn>
                                        <p:tgtEl>
                                          <p:spTgt spid="68"/>
                                        </p:tgtEl>
                                        <p:attrNameLst>
                                          <p:attrName>style.visibility</p:attrName>
                                        </p:attrNameLst>
                                      </p:cBhvr>
                                      <p:to>
                                        <p:strVal val="visible"/>
                                      </p:to>
                                    </p:set>
                                    <p:anim calcmode="lin" valueType="num">
                                      <p:cBhvr additive="base">
                                        <p:cTn id="15" dur="500" fill="hold"/>
                                        <p:tgtEl>
                                          <p:spTgt spid="68"/>
                                        </p:tgtEl>
                                        <p:attrNameLst>
                                          <p:attrName>ppt_x</p:attrName>
                                        </p:attrNameLst>
                                      </p:cBhvr>
                                      <p:tavLst>
                                        <p:tav tm="0">
                                          <p:val>
                                            <p:strVal val="#ppt_x"/>
                                          </p:val>
                                        </p:tav>
                                        <p:tav tm="100000">
                                          <p:val>
                                            <p:strVal val="#ppt_x"/>
                                          </p:val>
                                        </p:tav>
                                      </p:tavLst>
                                    </p:anim>
                                    <p:anim calcmode="lin" valueType="num">
                                      <p:cBhvr additive="base">
                                        <p:cTn id="16" dur="500" fill="hold"/>
                                        <p:tgtEl>
                                          <p:spTgt spid="68"/>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22" presetClass="exit" presetSubtype="8" fill="hold" nodeType="afterEffect">
                                  <p:stCondLst>
                                    <p:cond delay="0"/>
                                  </p:stCondLst>
                                  <p:childTnLst>
                                    <p:animEffect transition="out" filter="wipe(left)">
                                      <p:cBhvr>
                                        <p:cTn id="19" dur="1000"/>
                                        <p:tgtEl>
                                          <p:spTgt spid="4"/>
                                        </p:tgtEl>
                                      </p:cBhvr>
                                    </p:animEffect>
                                    <p:set>
                                      <p:cBhvr>
                                        <p:cTn id="20"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2DG affect transcriptional regulation to reduce BDNF gene expression?</a:t>
            </a:r>
            <a:endParaRPr lang="en-US" sz="3200" dirty="0"/>
          </a:p>
        </p:txBody>
      </p:sp>
      <p:pic>
        <p:nvPicPr>
          <p:cNvPr id="5" name="Picture 4" descr="fig2-glycolitic-inhib-works-at-NRSE.tiff"/>
          <p:cNvPicPr>
            <a:picLocks noChangeAspect="1"/>
          </p:cNvPicPr>
          <p:nvPr/>
        </p:nvPicPr>
        <p:blipFill>
          <a:blip r:embed="rId3"/>
          <a:stretch>
            <a:fillRect/>
          </a:stretch>
        </p:blipFill>
        <p:spPr>
          <a:xfrm>
            <a:off x="457200" y="1417638"/>
            <a:ext cx="7897758" cy="4569987"/>
          </a:xfrm>
          <a:prstGeom prst="rect">
            <a:avLst/>
          </a:prstGeom>
        </p:spPr>
      </p:pic>
      <p:sp>
        <p:nvSpPr>
          <p:cNvPr id="6" name="TextBox 5"/>
          <p:cNvSpPr txBox="1"/>
          <p:nvPr/>
        </p:nvSpPr>
        <p:spPr>
          <a:xfrm rot="16200000">
            <a:off x="5244329" y="4233536"/>
            <a:ext cx="646331" cy="369332"/>
          </a:xfrm>
          <a:prstGeom prst="rect">
            <a:avLst/>
          </a:prstGeom>
          <a:solidFill>
            <a:srgbClr val="FFFFFF"/>
          </a:solidFill>
        </p:spPr>
        <p:txBody>
          <a:bodyPr wrap="none" rtlCol="0">
            <a:spAutoFit/>
          </a:bodyPr>
          <a:lstStyle/>
          <a:p>
            <a:r>
              <a:rPr lang="en-US" dirty="0" smtClean="0"/>
              <a:t>REST</a:t>
            </a:r>
            <a:endParaRPr lang="en-US" dirty="0"/>
          </a:p>
        </p:txBody>
      </p:sp>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3357562"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20008" y="1750219"/>
            <a:ext cx="250031" cy="47327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00250" y="812602"/>
            <a:ext cx="1509117" cy="67865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89547" y="2357438"/>
            <a:ext cx="607219" cy="5715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493" name="Line 5"/>
          <p:cNvSpPr>
            <a:spLocks noChangeShapeType="1"/>
          </p:cNvSpPr>
          <p:nvPr/>
        </p:nvSpPr>
        <p:spPr bwMode="auto">
          <a:xfrm>
            <a:off x="2577332"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505644"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473398"/>
            <a:ext cx="491133" cy="80367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161234" y="1384101"/>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54078" y="1794867"/>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63008" y="1553765"/>
            <a:ext cx="696516"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732359"/>
            <a:ext cx="258961"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grpSp>
        <p:nvGrpSpPr>
          <p:cNvPr id="4" name="Group 22"/>
          <p:cNvGrpSpPr>
            <a:grpSpLocks/>
          </p:cNvGrpSpPr>
          <p:nvPr/>
        </p:nvGrpSpPr>
        <p:grpSpPr bwMode="auto">
          <a:xfrm>
            <a:off x="3908975"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64656" y="1196578"/>
            <a:ext cx="464344" cy="96440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527101" y="1705570"/>
            <a:ext cx="526852" cy="79474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513" name="Rectangle 25"/>
          <p:cNvSpPr>
            <a:spLocks/>
          </p:cNvSpPr>
          <p:nvPr/>
        </p:nvSpPr>
        <p:spPr bwMode="auto">
          <a:xfrm>
            <a:off x="2098477" y="1442145"/>
            <a:ext cx="102691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2992004"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3643312"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3138785" y="274587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grpSp>
        <p:nvGrpSpPr>
          <p:cNvPr id="10" name="Group 64"/>
          <p:cNvGrpSpPr>
            <a:grpSpLocks/>
          </p:cNvGrpSpPr>
          <p:nvPr/>
        </p:nvGrpSpPr>
        <p:grpSpPr bwMode="auto">
          <a:xfrm>
            <a:off x="5938242" y="477738"/>
            <a:ext cx="3018234" cy="1714500"/>
            <a:chOff x="0" y="0"/>
            <a:chExt cx="2704" cy="1536"/>
          </a:xfrm>
        </p:grpSpPr>
        <p:sp>
          <p:nvSpPr>
            <p:cNvPr id="63546" name="Rectangle 58"/>
            <p:cNvSpPr>
              <a:spLocks/>
            </p:cNvSpPr>
            <p:nvPr/>
          </p:nvSpPr>
          <p:spPr bwMode="auto">
            <a:xfrm>
              <a:off x="592" y="0"/>
              <a:ext cx="2112" cy="153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pPr algn="l"/>
              <a:r>
                <a:rPr lang="en-US" sz="2000" dirty="0">
                  <a:solidFill>
                    <a:srgbClr val="0000FF"/>
                  </a:solidFill>
                  <a:latin typeface="Marker Felt" charset="0"/>
                  <a:ea typeface="ＭＳ Ｐゴシック" charset="0"/>
                  <a:cs typeface="Marker Felt" charset="0"/>
                  <a:sym typeface="Marker Felt" charset="0"/>
                </a:rPr>
                <a:t>Genes involved in:</a:t>
              </a:r>
            </a:p>
            <a:p>
              <a:pPr algn="l"/>
              <a:r>
                <a:rPr lang="en-US" sz="2000" dirty="0">
                  <a:latin typeface="Marker Felt" charset="0"/>
                  <a:ea typeface="ＭＳ Ｐゴシック" charset="0"/>
                  <a:cs typeface="Marker Felt" charset="0"/>
                  <a:sym typeface="Marker Felt" charset="0"/>
                </a:rPr>
                <a:t>Learning $ Memory</a:t>
              </a:r>
            </a:p>
            <a:p>
              <a:pPr algn="l"/>
              <a:r>
                <a:rPr lang="en-US" sz="2000" dirty="0">
                  <a:solidFill>
                    <a:srgbClr val="FF0000"/>
                  </a:solidFill>
                  <a:latin typeface="Marker Felt" charset="0"/>
                  <a:ea typeface="ＭＳ Ｐゴシック" charset="0"/>
                  <a:cs typeface="Marker Felt" charset="0"/>
                  <a:sym typeface="Marker Felt" charset="0"/>
                </a:rPr>
                <a:t>Epilepsy (BDNF &amp; </a:t>
              </a:r>
              <a:r>
                <a:rPr lang="en-US" sz="2000" dirty="0" err="1">
                  <a:solidFill>
                    <a:srgbClr val="FF0000"/>
                  </a:solidFill>
                  <a:latin typeface="Marker Felt" charset="0"/>
                  <a:ea typeface="ＭＳ Ｐゴシック" charset="0"/>
                  <a:cs typeface="Marker Felt" charset="0"/>
                  <a:sym typeface="Marker Felt" charset="0"/>
                </a:rPr>
                <a:t>TrkB</a:t>
              </a:r>
              <a:r>
                <a:rPr lang="en-US" sz="2000" dirty="0">
                  <a:solidFill>
                    <a:srgbClr val="FF0000"/>
                  </a:solidFill>
                  <a:latin typeface="Marker Felt" charset="0"/>
                  <a:ea typeface="ＭＳ Ｐゴシック" charset="0"/>
                  <a:cs typeface="Marker Felt" charset="0"/>
                  <a:sym typeface="Marker Felt" charset="0"/>
                </a:rPr>
                <a:t>)</a:t>
              </a:r>
            </a:p>
            <a:p>
              <a:pPr algn="l"/>
              <a:r>
                <a:rPr lang="en-US" sz="2000" dirty="0">
                  <a:solidFill>
                    <a:srgbClr val="FF0000"/>
                  </a:solidFill>
                  <a:latin typeface="Marker Felt" charset="0"/>
                  <a:ea typeface="ＭＳ Ｐゴシック" charset="0"/>
                  <a:cs typeface="Marker Felt" charset="0"/>
                  <a:sym typeface="Marker Felt" charset="0"/>
                </a:rPr>
                <a:t>Cancer</a:t>
              </a:r>
            </a:p>
            <a:p>
              <a:pPr algn="l"/>
              <a:r>
                <a:rPr lang="en-US" sz="2000" dirty="0">
                  <a:latin typeface="Marker Felt" charset="0"/>
                  <a:ea typeface="ＭＳ Ｐゴシック" charset="0"/>
                  <a:cs typeface="Marker Felt" charset="0"/>
                  <a:sym typeface="Marker Felt" charset="0"/>
                </a:rPr>
                <a:t>Huntington</a:t>
              </a:r>
              <a:r>
                <a:rPr lang="ja-JP" altLang="en-US" sz="2000" dirty="0">
                  <a:latin typeface="Arial"/>
                  <a:ea typeface="ＭＳ Ｐゴシック" charset="0"/>
                  <a:cs typeface="Marker Felt" charset="0"/>
                  <a:sym typeface="Marker Felt" charset="0"/>
                </a:rPr>
                <a:t>’</a:t>
              </a:r>
              <a:r>
                <a:rPr lang="en-US" sz="2000" dirty="0" err="1">
                  <a:latin typeface="Marker Felt" charset="0"/>
                  <a:ea typeface="ＭＳ Ｐゴシック" charset="0"/>
                  <a:cs typeface="Marker Felt" charset="0"/>
                  <a:sym typeface="Marker Felt" charset="0"/>
                </a:rPr>
                <a:t>s</a:t>
              </a:r>
              <a:r>
                <a:rPr lang="en-US" sz="2000" dirty="0">
                  <a:latin typeface="Marker Felt" charset="0"/>
                  <a:ea typeface="ＭＳ Ｐゴシック" charset="0"/>
                  <a:cs typeface="Marker Felt" charset="0"/>
                  <a:sym typeface="Marker Felt" charset="0"/>
                </a:rPr>
                <a:t> Chorea</a:t>
              </a:r>
            </a:p>
            <a:p>
              <a:pPr algn="l"/>
              <a:r>
                <a:rPr lang="en-US" sz="2000" dirty="0">
                  <a:latin typeface="Marker Felt" charset="0"/>
                  <a:ea typeface="ＭＳ Ｐゴシック" charset="0"/>
                  <a:cs typeface="Marker Felt" charset="0"/>
                  <a:sym typeface="Marker Felt" charset="0"/>
                </a:rPr>
                <a:t>Cardiac Hypertrophy</a:t>
              </a:r>
            </a:p>
          </p:txBody>
        </p:sp>
        <p:sp>
          <p:nvSpPr>
            <p:cNvPr id="63547" name="Line 59"/>
            <p:cNvSpPr>
              <a:spLocks noChangeShapeType="1"/>
            </p:cNvSpPr>
            <p:nvPr/>
          </p:nvSpPr>
          <p:spPr bwMode="auto">
            <a:xfrm flipH="1">
              <a:off x="8" y="352"/>
              <a:ext cx="534" cy="30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8" name="Line 60"/>
            <p:cNvSpPr>
              <a:spLocks noChangeShapeType="1"/>
            </p:cNvSpPr>
            <p:nvPr/>
          </p:nvSpPr>
          <p:spPr bwMode="auto">
            <a:xfrm flipH="1">
              <a:off x="8" y="640"/>
              <a:ext cx="534" cy="14"/>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9" name="Line 61"/>
            <p:cNvSpPr>
              <a:spLocks noChangeShapeType="1"/>
            </p:cNvSpPr>
            <p:nvPr/>
          </p:nvSpPr>
          <p:spPr bwMode="auto">
            <a:xfrm rot="10800000">
              <a:off x="2" y="654"/>
              <a:ext cx="559" cy="217"/>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0" name="Line 62"/>
            <p:cNvSpPr>
              <a:spLocks noChangeShapeType="1"/>
            </p:cNvSpPr>
            <p:nvPr/>
          </p:nvSpPr>
          <p:spPr bwMode="auto">
            <a:xfrm rot="10800000">
              <a:off x="0" y="652"/>
              <a:ext cx="605" cy="501"/>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1" name="Line 63"/>
            <p:cNvSpPr>
              <a:spLocks noChangeShapeType="1"/>
            </p:cNvSpPr>
            <p:nvPr/>
          </p:nvSpPr>
          <p:spPr bwMode="auto">
            <a:xfrm rot="10800000">
              <a:off x="0" y="649"/>
              <a:ext cx="581" cy="72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53" name="Rectangle 65"/>
          <p:cNvSpPr>
            <a:spLocks/>
          </p:cNvSpPr>
          <p:nvPr/>
        </p:nvSpPr>
        <p:spPr bwMode="auto">
          <a:xfrm>
            <a:off x="598289" y="3134320"/>
            <a:ext cx="5197078" cy="991195"/>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This represents a direct link between carbohydrate metabolism and the regulation of genes important in epilepsy.</a:t>
            </a:r>
          </a:p>
        </p:txBody>
      </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
        <p:nvSpPr>
          <p:cNvPr id="72" name="Multiply 71"/>
          <p:cNvSpPr/>
          <p:nvPr/>
        </p:nvSpPr>
        <p:spPr>
          <a:xfrm>
            <a:off x="3875484" y="792508"/>
            <a:ext cx="1351834" cy="678657"/>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045297574"/>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8"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63521"/>
                                        </p:tgtEl>
                                        <p:attrNameLst>
                                          <p:attrName>style.visibility</p:attrName>
                                        </p:attrNameLst>
                                      </p:cBhvr>
                                      <p:to>
                                        <p:strVal val="visible"/>
                                      </p:to>
                                    </p:set>
                                  </p:childTnLst>
                                </p:cTn>
                              </p:par>
                            </p:childTnLst>
                          </p:cTn>
                        </p:par>
                        <p:par>
                          <p:cTn id="10" fill="hold" nodeType="afterGroup">
                            <p:stCondLst>
                              <p:cond delay="800"/>
                            </p:stCondLst>
                            <p:childTnLst>
                              <p:par>
                                <p:cTn id="11" presetID="1" presetClass="entr" presetSubtype="0" fill="hold" nodeType="afterEffect">
                                  <p:stCondLst>
                                    <p:cond delay="0"/>
                                  </p:stCondLst>
                                  <p:childTnLst>
                                    <p:set>
                                      <p:cBhvr>
                                        <p:cTn id="12" dur="1" fill="hold">
                                          <p:stCondLst>
                                            <p:cond delay="499"/>
                                          </p:stCondLst>
                                        </p:cTn>
                                        <p:tgtEl>
                                          <p:spTgt spid="6"/>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63522"/>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500"/>
                                        <p:tgtEl>
                                          <p:spTgt spid="7"/>
                                        </p:tgtEl>
                                      </p:cBhvr>
                                    </p:animEffect>
                                  </p:childTnLst>
                                </p:cTn>
                              </p:par>
                            </p:childTnLst>
                          </p:cTn>
                        </p:par>
                        <p:par>
                          <p:cTn id="27" fill="hold" nodeType="afterGroup">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63523"/>
                                        </p:tgtEl>
                                        <p:attrNameLst>
                                          <p:attrName>style.visibility</p:attrName>
                                        </p:attrNameLst>
                                      </p:cBhvr>
                                      <p:to>
                                        <p:strVal val="visible"/>
                                      </p:to>
                                    </p:set>
                                    <p:animEffect transition="in" filter="wipe(left)">
                                      <p:cBhvr>
                                        <p:cTn id="30" dur="500"/>
                                        <p:tgtEl>
                                          <p:spTgt spid="63523"/>
                                        </p:tgtEl>
                                      </p:cBhvr>
                                    </p:animEffect>
                                  </p:childTnLst>
                                </p:cTn>
                              </p:par>
                            </p:childTnLst>
                          </p:cTn>
                        </p:par>
                      </p:childTnLst>
                    </p:cTn>
                  </p:par>
                  <p:par>
                    <p:cTn id="31" fill="hold">
                      <p:stCondLst>
                        <p:cond delay="indefinite"/>
                      </p:stCondLst>
                      <p:childTnLst>
                        <p:par>
                          <p:cTn id="32" fill="hold" nodeType="afterGroup">
                            <p:stCondLst>
                              <p:cond delay="0"/>
                            </p:stCondLst>
                            <p:childTnLst>
                              <p:par>
                                <p:cTn id="33" presetID="0" presetClass="path" presetSubtype="0" accel="50000" decel="50000" fill="hold" grpId="2" nodeType="clickEffect">
                                  <p:stCondLst>
                                    <p:cond delay="0"/>
                                  </p:stCondLst>
                                  <p:childTnLst>
                                    <p:animMotion origin="layout" path="M 2.87997E-6 -3.95187E-6 C -0.00348 -0.02614 -0.00678 -0.05136 0.0092 -0.08121 C 0.02553 -0.11082 0.0627 -0.14484 0.10022 -0.17815 " pathEditMode="relative" rAng="0" ptsTypes="aaA">
                                      <p:cBhvr>
                                        <p:cTn id="34" dur="2000" fill="hold"/>
                                        <p:tgtEl>
                                          <p:spTgt spid="63523"/>
                                        </p:tgtEl>
                                        <p:attrNameLst>
                                          <p:attrName>ppt_x</p:attrName>
                                          <p:attrName>ppt_y</p:attrName>
                                        </p:attrNameLst>
                                      </p:cBhvr>
                                      <p:rCtr x="47" y="-89"/>
                                    </p:animMotion>
                                  </p:childTnLst>
                                </p:cTn>
                              </p:par>
                            </p:childTnLst>
                          </p:cTn>
                        </p:par>
                        <p:par>
                          <p:cTn id="35" fill="hold">
                            <p:stCondLst>
                              <p:cond delay="2000"/>
                            </p:stCondLst>
                            <p:childTnLst>
                              <p:par>
                                <p:cTn id="36" presetID="0" presetClass="path" presetSubtype="0" accel="50000" decel="50000" fill="hold" nodeType="afterEffect">
                                  <p:stCondLst>
                                    <p:cond delay="0"/>
                                  </p:stCondLst>
                                  <p:childTnLst>
                                    <p:animMotion origin="layout" path="M 0 0 L 0.52337 0 " pathEditMode="relative" ptsTypes="AA">
                                      <p:cBhvr>
                                        <p:cTn id="37" dur="2000" fill="hold"/>
                                        <p:tgtEl>
                                          <p:spTgt spid="5"/>
                                        </p:tgtEl>
                                        <p:attrNameLst>
                                          <p:attrName>ppt_x</p:attrName>
                                          <p:attrName>ppt_y</p:attrName>
                                        </p:attrNameLst>
                                      </p:cBhvr>
                                    </p:animMotion>
                                  </p:childTnLst>
                                </p:cTn>
                              </p:par>
                              <p:par>
                                <p:cTn id="38" presetID="0" presetClass="path" presetSubtype="0" accel="50000" decel="50000" fill="hold" grpId="3" nodeType="withEffect">
                                  <p:stCondLst>
                                    <p:cond delay="0"/>
                                  </p:stCondLst>
                                  <p:childTnLst>
                                    <p:animMotion origin="layout" path="M 0.10023 -0.17815 L 0.62359 -0.17815 " pathEditMode="relative" rAng="0" ptsTypes="AA">
                                      <p:cBhvr>
                                        <p:cTn id="39" dur="2000" fill="hold"/>
                                        <p:tgtEl>
                                          <p:spTgt spid="63523"/>
                                        </p:tgtEl>
                                        <p:attrNameLst>
                                          <p:attrName>ppt_x</p:attrName>
                                          <p:attrName>ppt_y</p:attrName>
                                        </p:attrNameLst>
                                      </p:cBhvr>
                                      <p:rCtr x="262" y="0"/>
                                    </p:animMotion>
                                  </p:childTnLst>
                                </p:cTn>
                              </p:par>
                            </p:childTnLst>
                          </p:cTn>
                        </p:par>
                        <p:par>
                          <p:cTn id="40" fill="hold">
                            <p:stCondLst>
                              <p:cond delay="4000"/>
                            </p:stCondLst>
                            <p:childTnLst>
                              <p:par>
                                <p:cTn id="41" presetID="22" presetClass="exit" presetSubtype="4" fill="hold" nodeType="afterEffect">
                                  <p:stCondLst>
                                    <p:cond delay="0"/>
                                  </p:stCondLst>
                                  <p:childTnLst>
                                    <p:animEffect transition="out" filter="wipe(down)">
                                      <p:cBhvr>
                                        <p:cTn id="42" dur="500"/>
                                        <p:tgtEl>
                                          <p:spTgt spid="5"/>
                                        </p:tgtEl>
                                      </p:cBhvr>
                                    </p:animEffect>
                                    <p:set>
                                      <p:cBhvr>
                                        <p:cTn id="43" dur="1" fill="hold">
                                          <p:stCondLst>
                                            <p:cond delay="499"/>
                                          </p:stCondLst>
                                        </p:cTn>
                                        <p:tgtEl>
                                          <p:spTgt spid="5"/>
                                        </p:tgtEl>
                                        <p:attrNameLst>
                                          <p:attrName>style.visibility</p:attrName>
                                        </p:attrNameLst>
                                      </p:cBhvr>
                                      <p:to>
                                        <p:strVal val="hidden"/>
                                      </p:to>
                                    </p:set>
                                  </p:childTnLst>
                                </p:cTn>
                              </p:par>
                            </p:childTnLst>
                          </p:cTn>
                        </p:par>
                        <p:par>
                          <p:cTn id="44" fill="hold">
                            <p:stCondLst>
                              <p:cond delay="4500"/>
                            </p:stCondLst>
                            <p:childTnLst>
                              <p:par>
                                <p:cTn id="45" presetID="22" presetClass="exit" presetSubtype="4" fill="hold" grpId="1" nodeType="afterEffect">
                                  <p:stCondLst>
                                    <p:cond delay="0"/>
                                  </p:stCondLst>
                                  <p:childTnLst>
                                    <p:animEffect transition="out" filter="wipe(down)">
                                      <p:cBhvr>
                                        <p:cTn id="46" dur="500"/>
                                        <p:tgtEl>
                                          <p:spTgt spid="63523"/>
                                        </p:tgtEl>
                                      </p:cBhvr>
                                    </p:animEffect>
                                    <p:set>
                                      <p:cBhvr>
                                        <p:cTn id="47" dur="1" fill="hold">
                                          <p:stCondLst>
                                            <p:cond delay="499"/>
                                          </p:stCondLst>
                                        </p:cTn>
                                        <p:tgtEl>
                                          <p:spTgt spid="63523"/>
                                        </p:tgtEl>
                                        <p:attrNameLst>
                                          <p:attrName>style.visibility</p:attrName>
                                        </p:attrNameLst>
                                      </p:cBhvr>
                                      <p:to>
                                        <p:strVal val="hidden"/>
                                      </p:to>
                                    </p:set>
                                  </p:childTnLst>
                                </p:cTn>
                              </p:par>
                            </p:childTnLst>
                          </p:cTn>
                        </p:par>
                        <p:par>
                          <p:cTn id="48" fill="hold">
                            <p:stCondLst>
                              <p:cond delay="5000"/>
                            </p:stCondLst>
                            <p:childTnLst>
                              <p:par>
                                <p:cTn id="49" presetID="1" presetClass="exit" presetSubtype="0" fill="hold" nodeType="afterEffect">
                                  <p:stCondLst>
                                    <p:cond delay="0"/>
                                  </p:stCondLst>
                                  <p:childTnLst>
                                    <p:set>
                                      <p:cBhvr>
                                        <p:cTn id="50" dur="1" fill="hold">
                                          <p:stCondLst>
                                            <p:cond delay="499"/>
                                          </p:stCondLst>
                                        </p:cTn>
                                        <p:tgtEl>
                                          <p:spTgt spid="6"/>
                                        </p:tgtEl>
                                        <p:attrNameLst>
                                          <p:attrName>style.visibility</p:attrName>
                                        </p:attrNameLst>
                                      </p:cBhvr>
                                      <p:to>
                                        <p:strVal val="hidden"/>
                                      </p:to>
                                    </p:set>
                                  </p:childTnLst>
                                </p:cTn>
                              </p:par>
                            </p:childTnLst>
                          </p:cTn>
                        </p:par>
                        <p:par>
                          <p:cTn id="51" fill="hold">
                            <p:stCondLst>
                              <p:cond delay="5500"/>
                            </p:stCondLst>
                            <p:childTnLst>
                              <p:par>
                                <p:cTn id="52" presetID="1" presetClass="exit" presetSubtype="0" fill="hold" grpId="1" nodeType="afterEffect">
                                  <p:stCondLst>
                                    <p:cond delay="0"/>
                                  </p:stCondLst>
                                  <p:childTnLst>
                                    <p:set>
                                      <p:cBhvr>
                                        <p:cTn id="53" dur="1" fill="hold">
                                          <p:stCondLst>
                                            <p:cond delay="499"/>
                                          </p:stCondLst>
                                        </p:cTn>
                                        <p:tgtEl>
                                          <p:spTgt spid="63521"/>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wipe(left)">
                                      <p:cBhvr>
                                        <p:cTn id="58" dur="500"/>
                                        <p:tgtEl>
                                          <p:spTgt spid="4"/>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nodeType="click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wipe(left)">
                                      <p:cBhvr>
                                        <p:cTn id="63" dur="500"/>
                                        <p:tgtEl>
                                          <p:spTgt spid="10"/>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4" fill="hold" grpId="0" nodeType="clickEffect">
                                  <p:stCondLst>
                                    <p:cond delay="0"/>
                                  </p:stCondLst>
                                  <p:iterate type="lt">
                                    <p:tmPct val="0"/>
                                  </p:iterate>
                                  <p:childTnLst>
                                    <p:set>
                                      <p:cBhvr>
                                        <p:cTn id="67" dur="1" fill="hold">
                                          <p:stCondLst>
                                            <p:cond delay="0"/>
                                          </p:stCondLst>
                                        </p:cTn>
                                        <p:tgtEl>
                                          <p:spTgt spid="63553"/>
                                        </p:tgtEl>
                                        <p:attrNameLst>
                                          <p:attrName>style.visibility</p:attrName>
                                        </p:attrNameLst>
                                      </p:cBhvr>
                                      <p:to>
                                        <p:strVal val="visible"/>
                                      </p:to>
                                    </p:set>
                                    <p:animEffect transition="in" filter="wipe(down)">
                                      <p:cBhvr>
                                        <p:cTn id="68" dur="500"/>
                                        <p:tgtEl>
                                          <p:spTgt spid="63553"/>
                                        </p:tgtEl>
                                      </p:cBhvr>
                                    </p:animEffect>
                                  </p:childTnLst>
                                </p:cTn>
                              </p:par>
                            </p:childTnLst>
                          </p:cTn>
                        </p:par>
                      </p:childTnLst>
                    </p:cTn>
                  </p:par>
                  <p:par>
                    <p:cTn id="69" fill="hold">
                      <p:stCondLst>
                        <p:cond delay="indefinite"/>
                      </p:stCondLst>
                      <p:childTnLst>
                        <p:par>
                          <p:cTn id="70" fill="hold">
                            <p:stCondLst>
                              <p:cond delay="0"/>
                            </p:stCondLst>
                            <p:childTnLst>
                              <p:par>
                                <p:cTn id="71" presetID="2" presetClass="entr" presetSubtype="4" accel="50000" decel="50000" fill="hold" nodeType="clickEffect">
                                  <p:stCondLst>
                                    <p:cond delay="0"/>
                                  </p:stCondLst>
                                  <p:childTnLst>
                                    <p:set>
                                      <p:cBhvr>
                                        <p:cTn id="72" dur="1" fill="hold">
                                          <p:stCondLst>
                                            <p:cond delay="0"/>
                                          </p:stCondLst>
                                        </p:cTn>
                                        <p:tgtEl>
                                          <p:spTgt spid="70"/>
                                        </p:tgtEl>
                                        <p:attrNameLst>
                                          <p:attrName>style.visibility</p:attrName>
                                        </p:attrNameLst>
                                      </p:cBhvr>
                                      <p:to>
                                        <p:strVal val="visible"/>
                                      </p:to>
                                    </p:set>
                                    <p:anim calcmode="lin" valueType="num">
                                      <p:cBhvr additive="base">
                                        <p:cTn id="73" dur="500" fill="hold"/>
                                        <p:tgtEl>
                                          <p:spTgt spid="70"/>
                                        </p:tgtEl>
                                        <p:attrNameLst>
                                          <p:attrName>ppt_x</p:attrName>
                                        </p:attrNameLst>
                                      </p:cBhvr>
                                      <p:tavLst>
                                        <p:tav tm="0">
                                          <p:val>
                                            <p:strVal val="#ppt_x"/>
                                          </p:val>
                                        </p:tav>
                                        <p:tav tm="100000">
                                          <p:val>
                                            <p:strVal val="#ppt_x"/>
                                          </p:val>
                                        </p:tav>
                                      </p:tavLst>
                                    </p:anim>
                                    <p:anim calcmode="lin" valueType="num">
                                      <p:cBhvr additive="base">
                                        <p:cTn id="74" dur="500" fill="hold"/>
                                        <p:tgtEl>
                                          <p:spTgt spid="70"/>
                                        </p:tgtEl>
                                        <p:attrNameLst>
                                          <p:attrName>ppt_y</p:attrName>
                                        </p:attrNameLst>
                                      </p:cBhvr>
                                      <p:tavLst>
                                        <p:tav tm="0">
                                          <p:val>
                                            <p:strVal val="1+#ppt_h/2"/>
                                          </p:val>
                                        </p:tav>
                                        <p:tav tm="100000">
                                          <p:val>
                                            <p:strVal val="#ppt_y"/>
                                          </p:val>
                                        </p:tav>
                                      </p:tavLst>
                                    </p:anim>
                                  </p:childTnLst>
                                </p:cTn>
                              </p:par>
                              <p:par>
                                <p:cTn id="75" presetID="2" presetClass="entr" presetSubtype="4" accel="50000" decel="50000" fill="hold" grpId="0" nodeType="withEffect">
                                  <p:stCondLst>
                                    <p:cond delay="0"/>
                                  </p:stCondLst>
                                  <p:childTnLst>
                                    <p:set>
                                      <p:cBhvr>
                                        <p:cTn id="76" dur="1" fill="hold">
                                          <p:stCondLst>
                                            <p:cond delay="0"/>
                                          </p:stCondLst>
                                        </p:cTn>
                                        <p:tgtEl>
                                          <p:spTgt spid="68"/>
                                        </p:tgtEl>
                                        <p:attrNameLst>
                                          <p:attrName>style.visibility</p:attrName>
                                        </p:attrNameLst>
                                      </p:cBhvr>
                                      <p:to>
                                        <p:strVal val="visible"/>
                                      </p:to>
                                    </p:set>
                                    <p:anim calcmode="lin" valueType="num">
                                      <p:cBhvr additive="base">
                                        <p:cTn id="77" dur="500" fill="hold"/>
                                        <p:tgtEl>
                                          <p:spTgt spid="68"/>
                                        </p:tgtEl>
                                        <p:attrNameLst>
                                          <p:attrName>ppt_x</p:attrName>
                                        </p:attrNameLst>
                                      </p:cBhvr>
                                      <p:tavLst>
                                        <p:tav tm="0">
                                          <p:val>
                                            <p:strVal val="#ppt_x"/>
                                          </p:val>
                                        </p:tav>
                                        <p:tav tm="100000">
                                          <p:val>
                                            <p:strVal val="#ppt_x"/>
                                          </p:val>
                                        </p:tav>
                                      </p:tavLst>
                                    </p:anim>
                                    <p:anim calcmode="lin" valueType="num">
                                      <p:cBhvr additive="base">
                                        <p:cTn id="78" dur="500" fill="hold"/>
                                        <p:tgtEl>
                                          <p:spTgt spid="68"/>
                                        </p:tgtEl>
                                        <p:attrNameLst>
                                          <p:attrName>ppt_y</p:attrName>
                                        </p:attrNameLst>
                                      </p:cBhvr>
                                      <p:tavLst>
                                        <p:tav tm="0">
                                          <p:val>
                                            <p:strVal val="1+#ppt_h/2"/>
                                          </p:val>
                                        </p:tav>
                                        <p:tav tm="100000">
                                          <p:val>
                                            <p:strVal val="#ppt_y"/>
                                          </p:val>
                                        </p:tav>
                                      </p:tavLst>
                                    </p:anim>
                                  </p:childTnLst>
                                </p:cTn>
                              </p:par>
                              <p:par>
                                <p:cTn id="79" presetID="2" presetClass="entr" presetSubtype="4" accel="50000" decel="50000" fill="hold" nodeType="withEffect">
                                  <p:stCondLst>
                                    <p:cond delay="0"/>
                                  </p:stCondLst>
                                  <p:childTnLst>
                                    <p:set>
                                      <p:cBhvr>
                                        <p:cTn id="80" dur="1" fill="hold">
                                          <p:stCondLst>
                                            <p:cond delay="0"/>
                                          </p:stCondLst>
                                        </p:cTn>
                                        <p:tgtEl>
                                          <p:spTgt spid="71"/>
                                        </p:tgtEl>
                                        <p:attrNameLst>
                                          <p:attrName>style.visibility</p:attrName>
                                        </p:attrNameLst>
                                      </p:cBhvr>
                                      <p:to>
                                        <p:strVal val="visible"/>
                                      </p:to>
                                    </p:set>
                                    <p:anim calcmode="lin" valueType="num">
                                      <p:cBhvr additive="base">
                                        <p:cTn id="81" dur="500" fill="hold"/>
                                        <p:tgtEl>
                                          <p:spTgt spid="71"/>
                                        </p:tgtEl>
                                        <p:attrNameLst>
                                          <p:attrName>ppt_x</p:attrName>
                                        </p:attrNameLst>
                                      </p:cBhvr>
                                      <p:tavLst>
                                        <p:tav tm="0">
                                          <p:val>
                                            <p:strVal val="#ppt_x"/>
                                          </p:val>
                                        </p:tav>
                                        <p:tav tm="100000">
                                          <p:val>
                                            <p:strVal val="#ppt_x"/>
                                          </p:val>
                                        </p:tav>
                                      </p:tavLst>
                                    </p:anim>
                                    <p:anim calcmode="lin" valueType="num">
                                      <p:cBhvr additive="base">
                                        <p:cTn id="82"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72"/>
                                        </p:tgtEl>
                                        <p:attrNameLst>
                                          <p:attrName>style.visibility</p:attrName>
                                        </p:attrNameLst>
                                      </p:cBhvr>
                                      <p:to>
                                        <p:strVal val="visible"/>
                                      </p:to>
                                    </p:set>
                                    <p:animEffect transition="in" filter="fade">
                                      <p:cBhvr>
                                        <p:cTn id="87" dur="20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21" grpId="0" autoUpdateAnimBg="0"/>
      <p:bldP spid="63521" grpId="1" autoUpdateAnimBg="0"/>
      <p:bldP spid="63522" grpId="0" autoUpdateAnimBg="0"/>
      <p:bldP spid="63523" grpId="0" autoUpdateAnimBg="0"/>
      <p:bldP spid="63523" grpId="1" autoUpdateAnimBg="0"/>
      <p:bldP spid="63523" grpId="2"/>
      <p:bldP spid="63523" grpId="3"/>
      <p:bldP spid="63553" grpId="0" autoUpdateAnimBg="0"/>
      <p:bldP spid="68" grpId="0"/>
      <p:bldP spid="72" grpId="0" animBg="1"/>
    </p:bld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Content Placeholder 2"/>
          <p:cNvSpPr txBox="1">
            <a:spLocks/>
          </p:cNvSpPr>
          <p:nvPr/>
        </p:nvSpPr>
        <p:spPr>
          <a:xfrm>
            <a:off x="228600" y="1600200"/>
            <a:ext cx="4038600" cy="2082800"/>
          </a:xfrm>
          <a:prstGeom prst="rect">
            <a:avLst/>
          </a:prstGeom>
          <a:solidFill>
            <a:schemeClr val="bg1"/>
          </a:solidFill>
        </p:spPr>
        <p:txBody>
          <a:bodyPr vert="horz" lIns="91440" tIns="45720" rIns="91440" bIns="45720" rtlCol="0">
            <a:normAutofit fontScale="92500" lnSpcReduction="10000"/>
          </a:bodyPr>
          <a:lstStyle/>
          <a:p>
            <a:pPr marL="342900" marR="0" lvl="0" indent="-34290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Euchromatin</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p>
          <a:p>
            <a:pPr marL="742950" marR="0" lvl="1" indent="-28575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2800" b="0" i="0" u="none" strike="noStrike" kern="1200" cap="none" spc="0" normalizeH="0" baseline="0" noProof="0" dirty="0" smtClean="0">
                <a:ln>
                  <a:noFill/>
                </a:ln>
                <a:solidFill>
                  <a:srgbClr val="000000"/>
                </a:solidFill>
                <a:effectLst/>
                <a:uLnTx/>
                <a:uFillTx/>
                <a:latin typeface="+mn-lt"/>
                <a:ea typeface="+mn-ea"/>
                <a:cs typeface="+mn-cs"/>
              </a:rPr>
              <a:t>Loose compaction of </a:t>
            </a:r>
            <a:r>
              <a:rPr kumimoji="0" lang="en-US" sz="2800" b="0" i="0" u="none" strike="noStrike" kern="1200" cap="none" spc="0" normalizeH="0" baseline="0" noProof="0" dirty="0" err="1" smtClean="0">
                <a:ln>
                  <a:noFill/>
                </a:ln>
                <a:solidFill>
                  <a:srgbClr val="000000"/>
                </a:solidFill>
                <a:effectLst/>
                <a:uLnTx/>
                <a:uFillTx/>
                <a:latin typeface="+mn-lt"/>
                <a:ea typeface="+mn-ea"/>
                <a:cs typeface="+mn-cs"/>
              </a:rPr>
              <a:t>nucleosomes</a:t>
            </a:r>
            <a:r>
              <a:rPr kumimoji="0" lang="en-US" sz="2800" b="0" i="0" u="none" strike="noStrike" kern="1200" cap="none" spc="0" normalizeH="0" baseline="0" noProof="0" dirty="0" smtClean="0">
                <a:ln>
                  <a:noFill/>
                </a:ln>
                <a:solidFill>
                  <a:srgbClr val="000000"/>
                </a:solidFill>
                <a:effectLst/>
                <a:uLnTx/>
                <a:uFillTx/>
                <a:latin typeface="+mn-lt"/>
                <a:ea typeface="+mn-ea"/>
                <a:cs typeface="+mn-cs"/>
              </a:rPr>
              <a:t> allows transcriptional access to DNA</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5" name="Picture 4"/>
          <p:cNvPicPr>
            <a:picLocks noChangeAspect="1"/>
          </p:cNvPicPr>
          <p:nvPr/>
        </p:nvPicPr>
        <p:blipFill rotWithShape="1">
          <a:blip r:embed="rId3"/>
          <a:srcRect t="49780" r="55834" b="19344"/>
          <a:stretch/>
        </p:blipFill>
        <p:spPr>
          <a:xfrm>
            <a:off x="5166740" y="1426631"/>
            <a:ext cx="3520060" cy="1828800"/>
          </a:xfrm>
          <a:prstGeom prst="rect">
            <a:avLst/>
          </a:prstGeom>
          <a:solidFill>
            <a:schemeClr val="bg1"/>
          </a:solidFill>
        </p:spPr>
      </p:pic>
      <p:sp>
        <p:nvSpPr>
          <p:cNvPr id="6" name="Content Placeholder 2"/>
          <p:cNvSpPr txBox="1">
            <a:spLocks/>
          </p:cNvSpPr>
          <p:nvPr/>
        </p:nvSpPr>
        <p:spPr>
          <a:xfrm>
            <a:off x="228600" y="3908836"/>
            <a:ext cx="4038600" cy="1934633"/>
          </a:xfrm>
          <a:prstGeom prst="rect">
            <a:avLst/>
          </a:prstGeom>
          <a:solidFill>
            <a:schemeClr val="bg1"/>
          </a:solidFill>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a:buClr>
                <a:schemeClr val="tx1"/>
              </a:buClr>
            </a:pPr>
            <a:r>
              <a:rPr lang="en-US" dirty="0" smtClean="0">
                <a:solidFill>
                  <a:srgbClr val="000000"/>
                </a:solidFill>
              </a:rPr>
              <a:t>Heterochromatin</a:t>
            </a:r>
          </a:p>
          <a:p>
            <a:pPr lvl="1">
              <a:buClr>
                <a:schemeClr val="tx1"/>
              </a:buClr>
            </a:pPr>
            <a:r>
              <a:rPr lang="en-US" dirty="0" smtClean="0">
                <a:solidFill>
                  <a:srgbClr val="000000"/>
                </a:solidFill>
              </a:rPr>
              <a:t>Tight compaction of nucleosomes prevents transcription of genes</a:t>
            </a:r>
          </a:p>
        </p:txBody>
      </p:sp>
      <p:pic>
        <p:nvPicPr>
          <p:cNvPr id="7" name="Content Placeholder 17"/>
          <p:cNvPicPr>
            <a:picLocks noChangeAspect="1"/>
          </p:cNvPicPr>
          <p:nvPr/>
        </p:nvPicPr>
        <p:blipFill rotWithShape="1">
          <a:blip r:embed="rId3"/>
          <a:srcRect l="42793" t="50736" r="7731" b="22360"/>
          <a:stretch/>
        </p:blipFill>
        <p:spPr>
          <a:xfrm>
            <a:off x="5166741" y="3896493"/>
            <a:ext cx="3520060" cy="1828800"/>
          </a:xfrm>
          <a:prstGeom prst="rect">
            <a:avLst/>
          </a:prstGeom>
          <a:solidFill>
            <a:schemeClr val="bg1"/>
          </a:solidFill>
        </p:spPr>
      </p:pic>
      <p:sp>
        <p:nvSpPr>
          <p:cNvPr id="8" name="TextBox 7"/>
          <p:cNvSpPr txBox="1"/>
          <p:nvPr/>
        </p:nvSpPr>
        <p:spPr>
          <a:xfrm>
            <a:off x="7258636" y="6488668"/>
            <a:ext cx="1885364" cy="369332"/>
          </a:xfrm>
          <a:prstGeom prst="rect">
            <a:avLst/>
          </a:prstGeom>
          <a:noFill/>
        </p:spPr>
        <p:txBody>
          <a:bodyPr wrap="none" rtlCol="0">
            <a:spAutoFit/>
          </a:bodyPr>
          <a:lstStyle/>
          <a:p>
            <a:r>
              <a:rPr lang="en-US" dirty="0" err="1" smtClean="0"/>
              <a:t>Sha</a:t>
            </a:r>
            <a:r>
              <a:rPr lang="en-US" dirty="0" smtClean="0"/>
              <a:t> &amp; Boyer, 2009</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6">
                                            <p:bg/>
                                          </p:spTgt>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build="allAtOnce" animBg="1"/>
      <p:bldP spid="6" grpId="0" uiExpand="1" build="p"/>
      <p:bldP spid="6" grpId="1" build="allAtOnce" animBg="1"/>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solidFill>
                  <a:schemeClr val="tx1"/>
                </a:solidFill>
              </a:rPr>
              <a:t>?</a:t>
            </a:r>
            <a:endParaRPr lang="en-US" sz="3600" dirty="0">
              <a:solidFill>
                <a:schemeClr val="tx1"/>
              </a:solidFill>
            </a:endParaRPr>
          </a:p>
        </p:txBody>
      </p:sp>
      <p:sp>
        <p:nvSpPr>
          <p:cNvPr id="15" name="Curved Up Arrow 14"/>
          <p:cNvSpPr/>
          <p:nvPr/>
        </p:nvSpPr>
        <p:spPr>
          <a:xfrm>
            <a:off x="3508960" y="5560798"/>
            <a:ext cx="3567341" cy="855657"/>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P spid="15" grpId="1" animBg="1"/>
      <p:bldP spid="18" grpId="0" animBg="1"/>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Does G9a expression correlate with repeated cocaine administration?</a:t>
            </a:r>
            <a:endParaRPr lang="en-US" sz="3600" dirty="0"/>
          </a:p>
        </p:txBody>
      </p:sp>
      <p:pic>
        <p:nvPicPr>
          <p:cNvPr id="4" name="Picture 3"/>
          <p:cNvPicPr>
            <a:picLocks noChangeAspect="1"/>
          </p:cNvPicPr>
          <p:nvPr/>
        </p:nvPicPr>
        <p:blipFill>
          <a:blip r:embed="rId3"/>
          <a:srcRect b="61816"/>
          <a:stretch>
            <a:fillRect/>
          </a:stretch>
        </p:blipFill>
        <p:spPr>
          <a:xfrm>
            <a:off x="95251" y="1809750"/>
            <a:ext cx="8986464" cy="4224380"/>
          </a:xfrm>
          <a:prstGeom prst="rect">
            <a:avLst/>
          </a:prstGeom>
        </p:spPr>
      </p:pic>
      <p:sp>
        <p:nvSpPr>
          <p:cNvPr id="5" name="TextBox 4"/>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Autofit/>
          </a:bodyPr>
          <a:lstStyle/>
          <a:p>
            <a:r>
              <a:rPr lang="en-US" sz="3200" dirty="0" smtClean="0"/>
              <a:t>How does G9a expression (in nucleus </a:t>
            </a:r>
            <a:r>
              <a:rPr lang="en-US" sz="3200" dirty="0" err="1" smtClean="0"/>
              <a:t>accumbens</a:t>
            </a:r>
            <a:r>
              <a:rPr lang="en-US" sz="3200" dirty="0" smtClean="0"/>
              <a:t>) regulate behavioral response to cocaine?</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t="25657"/>
          <a:stretch>
            <a:fillRect/>
          </a:stretch>
        </p:blipFill>
        <p:spPr>
          <a:xfrm>
            <a:off x="457200" y="1417638"/>
            <a:ext cx="5597208" cy="5386691"/>
          </a:xfrm>
          <a:prstGeom prst="rect">
            <a:avLst/>
          </a:prstGeom>
        </p:spPr>
      </p:pic>
      <p:sp>
        <p:nvSpPr>
          <p:cNvPr id="6" name="TextBox 5"/>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
        <p:nvSpPr>
          <p:cNvPr id="7" name="Teardrop 6"/>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8" name="Can 7"/>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9" name="Down Arrow 8"/>
          <p:cNvSpPr/>
          <p:nvPr/>
        </p:nvSpPr>
        <p:spPr>
          <a:xfrm>
            <a:off x="7255123" y="2410375"/>
            <a:ext cx="201114" cy="336085"/>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Predefined Process 11"/>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3" name="Can 12"/>
          <p:cNvSpPr/>
          <p:nvPr/>
        </p:nvSpPr>
        <p:spPr>
          <a:xfrm>
            <a:off x="6772432"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14" name="Multiply 13"/>
          <p:cNvSpPr/>
          <p:nvPr/>
        </p:nvSpPr>
        <p:spPr>
          <a:xfrm>
            <a:off x="6863045" y="2309514"/>
            <a:ext cx="995825" cy="499931"/>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5" name="Predefined Process 14"/>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6" name="Teardrop 15"/>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7" name="Predefined Process 16"/>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8" name="Teardrop 17"/>
          <p:cNvSpPr/>
          <p:nvPr/>
        </p:nvSpPr>
        <p:spPr>
          <a:xfrm>
            <a:off x="9341891" y="0"/>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9" name="Teardrop 18"/>
          <p:cNvSpPr/>
          <p:nvPr/>
        </p:nvSpPr>
        <p:spPr>
          <a:xfrm>
            <a:off x="9341891" y="109334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20" name="Can 19"/>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6" presetClass="emph" presetSubtype="0" fill="hold" grpId="0" nodeType="clickEffect">
                                  <p:stCondLst>
                                    <p:cond delay="0"/>
                                  </p:stCondLst>
                                  <p:iterate type="lt">
                                    <p:tmPct val="10000"/>
                                  </p:iterate>
                                  <p:childTnLst>
                                    <p:animScale>
                                      <p:cBhvr>
                                        <p:cTn id="6" dur="250" autoRev="1" fill="hold">
                                          <p:stCondLst>
                                            <p:cond delay="0"/>
                                          </p:stCondLst>
                                        </p:cTn>
                                        <p:tgtEl>
                                          <p:spTgt spid="7"/>
                                        </p:tgtEl>
                                      </p:cBhvr>
                                      <p:to x="80000" y="100000"/>
                                    </p:animScale>
                                    <p:anim by="(#ppt_w*0.10)" calcmode="lin" valueType="num">
                                      <p:cBhvr>
                                        <p:cTn id="7" dur="250" autoRev="1" fill="hold">
                                          <p:stCondLst>
                                            <p:cond delay="0"/>
                                          </p:stCondLst>
                                        </p:cTn>
                                        <p:tgtEl>
                                          <p:spTgt spid="7"/>
                                        </p:tgtEl>
                                        <p:attrNameLst>
                                          <p:attrName>ppt_x</p:attrName>
                                        </p:attrNameLst>
                                      </p:cBhvr>
                                    </p:anim>
                                    <p:anim by="(-#ppt_w*0.10)" calcmode="lin" valueType="num">
                                      <p:cBhvr>
                                        <p:cTn id="8" dur="250" autoRev="1" fill="hold">
                                          <p:stCondLst>
                                            <p:cond delay="0"/>
                                          </p:stCondLst>
                                        </p:cTn>
                                        <p:tgtEl>
                                          <p:spTgt spid="7"/>
                                        </p:tgtEl>
                                        <p:attrNameLst>
                                          <p:attrName>ppt_y</p:attrName>
                                        </p:attrNameLst>
                                      </p:cBhvr>
                                    </p:anim>
                                    <p:animRot by="-480000">
                                      <p:cBhvr>
                                        <p:cTn id="9" dur="250" autoRev="1" fill="hold">
                                          <p:stCondLst>
                                            <p:cond delay="0"/>
                                          </p:stCondLst>
                                        </p:cTn>
                                        <p:tgtEl>
                                          <p:spTgt spid="7"/>
                                        </p:tgtEl>
                                        <p:attrNameLst>
                                          <p:attrName>r</p:attrName>
                                        </p:attrNameLst>
                                      </p:cBhvr>
                                    </p:animRot>
                                  </p:childTnLst>
                                </p:cTn>
                              </p:par>
                            </p:childTnLst>
                          </p:cTn>
                        </p:par>
                        <p:par>
                          <p:cTn id="10" fill="hold">
                            <p:stCondLst>
                              <p:cond delay="650"/>
                            </p:stCondLst>
                            <p:childTnLst>
                              <p:par>
                                <p:cTn id="11" presetID="36" presetClass="emph" presetSubtype="0" fill="hold" grpId="0" nodeType="afterEffect">
                                  <p:stCondLst>
                                    <p:cond delay="0"/>
                                  </p:stCondLst>
                                  <p:iterate type="lt">
                                    <p:tmPct val="10000"/>
                                  </p:iterate>
                                  <p:childTnLst>
                                    <p:animScale>
                                      <p:cBhvr>
                                        <p:cTn id="12" dur="250" autoRev="1" fill="hold">
                                          <p:stCondLst>
                                            <p:cond delay="0"/>
                                          </p:stCondLst>
                                        </p:cTn>
                                        <p:tgtEl>
                                          <p:spTgt spid="12"/>
                                        </p:tgtEl>
                                      </p:cBhvr>
                                      <p:to x="80000" y="100000"/>
                                    </p:animScale>
                                    <p:anim by="(#ppt_w*0.10)" calcmode="lin" valueType="num">
                                      <p:cBhvr>
                                        <p:cTn id="13" dur="250" autoRev="1" fill="hold">
                                          <p:stCondLst>
                                            <p:cond delay="0"/>
                                          </p:stCondLst>
                                        </p:cTn>
                                        <p:tgtEl>
                                          <p:spTgt spid="12"/>
                                        </p:tgtEl>
                                        <p:attrNameLst>
                                          <p:attrName>ppt_x</p:attrName>
                                        </p:attrNameLst>
                                      </p:cBhvr>
                                    </p:anim>
                                    <p:anim by="(-#ppt_w*0.10)" calcmode="lin" valueType="num">
                                      <p:cBhvr>
                                        <p:cTn id="14" dur="250" autoRev="1" fill="hold">
                                          <p:stCondLst>
                                            <p:cond delay="0"/>
                                          </p:stCondLst>
                                        </p:cTn>
                                        <p:tgtEl>
                                          <p:spTgt spid="12"/>
                                        </p:tgtEl>
                                        <p:attrNameLst>
                                          <p:attrName>ppt_y</p:attrName>
                                        </p:attrNameLst>
                                      </p:cBhvr>
                                    </p:anim>
                                    <p:animRot by="-480000">
                                      <p:cBhvr>
                                        <p:cTn id="15" dur="250" autoRev="1" fill="hold">
                                          <p:stCondLst>
                                            <p:cond delay="0"/>
                                          </p:stCondLst>
                                        </p:cTn>
                                        <p:tgtEl>
                                          <p:spTgt spid="12"/>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34" presetClass="emph" presetSubtype="0" fill="hold" grpId="0" nodeType="clickEffect">
                                  <p:stCondLst>
                                    <p:cond delay="0"/>
                                  </p:stCondLst>
                                  <p:iterate type="lt">
                                    <p:tmPct val="10000"/>
                                  </p:iterate>
                                  <p:childTnLst>
                                    <p:animMotion origin="layout" path="M 0.0 0.0 L 0.0 -0.07213" pathEditMode="relative" ptsTypes="">
                                      <p:cBhvr>
                                        <p:cTn id="19" dur="250" accel="50000" decel="50000" autoRev="1" fill="hold">
                                          <p:stCondLst>
                                            <p:cond delay="0"/>
                                          </p:stCondLst>
                                        </p:cTn>
                                        <p:tgtEl>
                                          <p:spTgt spid="8"/>
                                        </p:tgtEl>
                                        <p:attrNameLst>
                                          <p:attrName>ppt_x</p:attrName>
                                          <p:attrName>ppt_y</p:attrName>
                                        </p:attrNameLst>
                                      </p:cBhvr>
                                    </p:animMotion>
                                    <p:animRot by="1500000">
                                      <p:cBhvr>
                                        <p:cTn id="20" dur="125" fill="hold">
                                          <p:stCondLst>
                                            <p:cond delay="0"/>
                                          </p:stCondLst>
                                        </p:cTn>
                                        <p:tgtEl>
                                          <p:spTgt spid="8"/>
                                        </p:tgtEl>
                                        <p:attrNameLst>
                                          <p:attrName>r</p:attrName>
                                        </p:attrNameLst>
                                      </p:cBhvr>
                                    </p:animRot>
                                    <p:animRot by="-1500000">
                                      <p:cBhvr>
                                        <p:cTn id="21" dur="125" fill="hold">
                                          <p:stCondLst>
                                            <p:cond delay="125"/>
                                          </p:stCondLst>
                                        </p:cTn>
                                        <p:tgtEl>
                                          <p:spTgt spid="8"/>
                                        </p:tgtEl>
                                        <p:attrNameLst>
                                          <p:attrName>r</p:attrName>
                                        </p:attrNameLst>
                                      </p:cBhvr>
                                    </p:animRot>
                                    <p:animRot by="-1500000">
                                      <p:cBhvr>
                                        <p:cTn id="22" dur="125" fill="hold">
                                          <p:stCondLst>
                                            <p:cond delay="250"/>
                                          </p:stCondLst>
                                        </p:cTn>
                                        <p:tgtEl>
                                          <p:spTgt spid="8"/>
                                        </p:tgtEl>
                                        <p:attrNameLst>
                                          <p:attrName>r</p:attrName>
                                        </p:attrNameLst>
                                      </p:cBhvr>
                                    </p:animRot>
                                    <p:animRot by="1500000">
                                      <p:cBhvr>
                                        <p:cTn id="23" dur="125" fill="hold">
                                          <p:stCondLst>
                                            <p:cond delay="375"/>
                                          </p:stCondLst>
                                        </p:cTn>
                                        <p:tgtEl>
                                          <p:spTgt spid="8"/>
                                        </p:tgtEl>
                                        <p:attrNameLst>
                                          <p:attrName>r</p:attrName>
                                        </p:attrNameLst>
                                      </p:cBhvr>
                                    </p:animRo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1" nodeType="clickEffect">
                                  <p:stCondLst>
                                    <p:cond delay="0"/>
                                  </p:stCondLst>
                                  <p:iterate type="lt">
                                    <p:tmPct val="5000"/>
                                  </p:iterate>
                                  <p:childTnLst>
                                    <p:set>
                                      <p:cBhvr>
                                        <p:cTn id="27" dur="1" fill="hold">
                                          <p:stCondLst>
                                            <p:cond delay="0"/>
                                          </p:stCondLst>
                                        </p:cTn>
                                        <p:tgtEl>
                                          <p:spTgt spid="14"/>
                                        </p:tgtEl>
                                        <p:attrNameLst>
                                          <p:attrName>style.visibility</p:attrName>
                                        </p:attrNameLst>
                                      </p:cBhvr>
                                      <p:to>
                                        <p:strVal val="visible"/>
                                      </p:to>
                                    </p:set>
                                    <p:anim calcmode="lin" valueType="num">
                                      <p:cBhvr>
                                        <p:cTn id="28" dur="2000" fill="hold"/>
                                        <p:tgtEl>
                                          <p:spTgt spid="14"/>
                                        </p:tgtEl>
                                        <p:attrNameLst>
                                          <p:attrName>ppt_w</p:attrName>
                                        </p:attrNameLst>
                                      </p:cBhvr>
                                      <p:tavLst>
                                        <p:tav tm="0">
                                          <p:val>
                                            <p:fltVal val="0"/>
                                          </p:val>
                                        </p:tav>
                                        <p:tav tm="100000">
                                          <p:val>
                                            <p:strVal val="#ppt_w"/>
                                          </p:val>
                                        </p:tav>
                                      </p:tavLst>
                                    </p:anim>
                                    <p:anim calcmode="lin" valueType="num">
                                      <p:cBhvr>
                                        <p:cTn id="29" dur="2000" fill="hold"/>
                                        <p:tgtEl>
                                          <p:spTgt spid="14"/>
                                        </p:tgtEl>
                                        <p:attrNameLst>
                                          <p:attrName>ppt_h</p:attrName>
                                        </p:attrNameLst>
                                      </p:cBhvr>
                                      <p:tavLst>
                                        <p:tav tm="0">
                                          <p:val>
                                            <p:fltVal val="0"/>
                                          </p:val>
                                        </p:tav>
                                        <p:tav tm="100000">
                                          <p:val>
                                            <p:strVal val="#ppt_h"/>
                                          </p:val>
                                        </p:tav>
                                      </p:tavLst>
                                    </p:anim>
                                    <p:anim calcmode="lin" valueType="num">
                                      <p:cBhvr>
                                        <p:cTn id="30" dur="2000" fill="hold"/>
                                        <p:tgtEl>
                                          <p:spTgt spid="14"/>
                                        </p:tgtEl>
                                        <p:attrNameLst>
                                          <p:attrName>style.rotation</p:attrName>
                                        </p:attrNameLst>
                                      </p:cBhvr>
                                      <p:tavLst>
                                        <p:tav tm="0">
                                          <p:val>
                                            <p:fltVal val="90"/>
                                          </p:val>
                                        </p:tav>
                                        <p:tav tm="100000">
                                          <p:val>
                                            <p:fltVal val="0"/>
                                          </p:val>
                                        </p:tav>
                                      </p:tavLst>
                                    </p:anim>
                                    <p:animEffect transition="in" filter="fade">
                                      <p:cBhvr>
                                        <p:cTn id="31" dur="2000"/>
                                        <p:tgtEl>
                                          <p:spTgt spid="14"/>
                                        </p:tgtEl>
                                      </p:cBhvr>
                                    </p:animEffect>
                                  </p:childTnLst>
                                </p:cTn>
                              </p:par>
                              <p:par>
                                <p:cTn id="32" presetID="1" presetClass="entr" presetSubtype="0" fill="hold" grpId="0" nodeType="withEffect">
                                  <p:stCondLst>
                                    <p:cond delay="0"/>
                                  </p:stCondLst>
                                  <p:iterate type="lt">
                                    <p:tmAbs val="0"/>
                                  </p:iterate>
                                  <p:childTnLst>
                                    <p:set>
                                      <p:cBhvr>
                                        <p:cTn id="33" dur="1" fill="hold">
                                          <p:stCondLst>
                                            <p:cond delay="0"/>
                                          </p:stCondLst>
                                        </p:cTn>
                                        <p:tgtEl>
                                          <p:spTgt spid="20"/>
                                        </p:tgtEl>
                                        <p:attrNameLst>
                                          <p:attrName>style.visibility</p:attrName>
                                        </p:attrNameLst>
                                      </p:cBhvr>
                                      <p:to>
                                        <p:strVal val="visible"/>
                                      </p:to>
                                    </p:set>
                                  </p:childTnLst>
                                </p:cTn>
                              </p:par>
                              <p:par>
                                <p:cTn id="34" presetID="1" presetClass="entr" presetSubtype="0" fill="hold" grpId="0" nodeType="withEffect">
                                  <p:stCondLst>
                                    <p:cond delay="0"/>
                                  </p:stCondLst>
                                  <p:iterate type="lt">
                                    <p:tmAbs val="0"/>
                                  </p:iterate>
                                  <p:childTnLst>
                                    <p:set>
                                      <p:cBhvr>
                                        <p:cTn id="35" dur="1" fill="hold">
                                          <p:stCondLst>
                                            <p:cond delay="0"/>
                                          </p:stCondLst>
                                        </p:cTn>
                                        <p:tgtEl>
                                          <p:spTgt spid="15"/>
                                        </p:tgtEl>
                                        <p:attrNameLst>
                                          <p:attrName>style.visibility</p:attrName>
                                        </p:attrNameLst>
                                      </p:cBhvr>
                                      <p:to>
                                        <p:strVal val="visible"/>
                                      </p:to>
                                    </p:set>
                                  </p:childTnLst>
                                </p:cTn>
                              </p:par>
                            </p:childTnLst>
                          </p:cTn>
                        </p:par>
                        <p:par>
                          <p:cTn id="36" fill="hold">
                            <p:stCondLst>
                              <p:cond delay="2000"/>
                            </p:stCondLst>
                            <p:childTnLst>
                              <p:par>
                                <p:cTn id="37" presetID="36" presetClass="emph" presetSubtype="0" fill="hold" grpId="1" nodeType="afterEffect">
                                  <p:stCondLst>
                                    <p:cond delay="0"/>
                                  </p:stCondLst>
                                  <p:iterate type="lt">
                                    <p:tmPct val="10000"/>
                                  </p:iterate>
                                  <p:childTnLst>
                                    <p:animScale>
                                      <p:cBhvr>
                                        <p:cTn id="38" dur="250" autoRev="1" fill="hold">
                                          <p:stCondLst>
                                            <p:cond delay="0"/>
                                          </p:stCondLst>
                                        </p:cTn>
                                        <p:tgtEl>
                                          <p:spTgt spid="15"/>
                                        </p:tgtEl>
                                      </p:cBhvr>
                                      <p:to x="80000" y="100000"/>
                                    </p:animScale>
                                    <p:anim by="(#ppt_w*0.10)" calcmode="lin" valueType="num">
                                      <p:cBhvr>
                                        <p:cTn id="39" dur="250" autoRev="1" fill="hold">
                                          <p:stCondLst>
                                            <p:cond delay="0"/>
                                          </p:stCondLst>
                                        </p:cTn>
                                        <p:tgtEl>
                                          <p:spTgt spid="15"/>
                                        </p:tgtEl>
                                        <p:attrNameLst>
                                          <p:attrName>ppt_x</p:attrName>
                                        </p:attrNameLst>
                                      </p:cBhvr>
                                    </p:anim>
                                    <p:anim by="(-#ppt_w*0.10)" calcmode="lin" valueType="num">
                                      <p:cBhvr>
                                        <p:cTn id="40" dur="250" autoRev="1" fill="hold">
                                          <p:stCondLst>
                                            <p:cond delay="0"/>
                                          </p:stCondLst>
                                        </p:cTn>
                                        <p:tgtEl>
                                          <p:spTgt spid="15"/>
                                        </p:tgtEl>
                                        <p:attrNameLst>
                                          <p:attrName>ppt_y</p:attrName>
                                        </p:attrNameLst>
                                      </p:cBhvr>
                                    </p:anim>
                                    <p:animRot by="-480000">
                                      <p:cBhvr>
                                        <p:cTn id="41" dur="250" autoRev="1" fill="hold">
                                          <p:stCondLst>
                                            <p:cond delay="0"/>
                                          </p:stCondLst>
                                        </p:cTn>
                                        <p:tgtEl>
                                          <p:spTgt spid="15"/>
                                        </p:tgtEl>
                                        <p:attrNameLst>
                                          <p:attrName>r</p:attrName>
                                        </p:attrNameLst>
                                      </p:cBhvr>
                                    </p:animRot>
                                  </p:childTnLst>
                                </p:cTn>
                              </p:par>
                            </p:childTnLst>
                          </p:cTn>
                        </p:par>
                        <p:par>
                          <p:cTn id="42" fill="hold">
                            <p:stCondLst>
                              <p:cond delay="2600"/>
                            </p:stCondLst>
                            <p:childTnLst>
                              <p:par>
                                <p:cTn id="43" presetID="34" presetClass="emph" presetSubtype="0" fill="hold" grpId="2" nodeType="afterEffect">
                                  <p:stCondLst>
                                    <p:cond delay="0"/>
                                  </p:stCondLst>
                                  <p:iterate type="lt">
                                    <p:tmPct val="10000"/>
                                  </p:iterate>
                                  <p:childTnLst>
                                    <p:animMotion origin="layout" path="M 0.0 0.0 L 0.0 -0.07213" pathEditMode="relative" ptsTypes="">
                                      <p:cBhvr>
                                        <p:cTn id="44" dur="250" accel="50000" decel="50000" autoRev="1" fill="hold">
                                          <p:stCondLst>
                                            <p:cond delay="0"/>
                                          </p:stCondLst>
                                        </p:cTn>
                                        <p:tgtEl>
                                          <p:spTgt spid="20"/>
                                        </p:tgtEl>
                                        <p:attrNameLst>
                                          <p:attrName>ppt_x</p:attrName>
                                          <p:attrName>ppt_y</p:attrName>
                                        </p:attrNameLst>
                                      </p:cBhvr>
                                    </p:animMotion>
                                    <p:animRot by="1500000">
                                      <p:cBhvr>
                                        <p:cTn id="45" dur="125" fill="hold">
                                          <p:stCondLst>
                                            <p:cond delay="0"/>
                                          </p:stCondLst>
                                        </p:cTn>
                                        <p:tgtEl>
                                          <p:spTgt spid="20"/>
                                        </p:tgtEl>
                                        <p:attrNameLst>
                                          <p:attrName>r</p:attrName>
                                        </p:attrNameLst>
                                      </p:cBhvr>
                                    </p:animRot>
                                    <p:animRot by="-1500000">
                                      <p:cBhvr>
                                        <p:cTn id="46" dur="125" fill="hold">
                                          <p:stCondLst>
                                            <p:cond delay="125"/>
                                          </p:stCondLst>
                                        </p:cTn>
                                        <p:tgtEl>
                                          <p:spTgt spid="20"/>
                                        </p:tgtEl>
                                        <p:attrNameLst>
                                          <p:attrName>r</p:attrName>
                                        </p:attrNameLst>
                                      </p:cBhvr>
                                    </p:animRot>
                                    <p:animRot by="-1500000">
                                      <p:cBhvr>
                                        <p:cTn id="47" dur="125" fill="hold">
                                          <p:stCondLst>
                                            <p:cond delay="250"/>
                                          </p:stCondLst>
                                        </p:cTn>
                                        <p:tgtEl>
                                          <p:spTgt spid="20"/>
                                        </p:tgtEl>
                                        <p:attrNameLst>
                                          <p:attrName>r</p:attrName>
                                        </p:attrNameLst>
                                      </p:cBhvr>
                                    </p:animRot>
                                    <p:animRot by="1500000">
                                      <p:cBhvr>
                                        <p:cTn id="48" dur="125" fill="hold">
                                          <p:stCondLst>
                                            <p:cond delay="375"/>
                                          </p:stCondLst>
                                        </p:cTn>
                                        <p:tgtEl>
                                          <p:spTgt spid="20"/>
                                        </p:tgtEl>
                                        <p:attrNameLst>
                                          <p:attrName>r</p:attrName>
                                        </p:attrNameLst>
                                      </p:cBhvr>
                                    </p:animRo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2" nodeType="clickEffect">
                                  <p:stCondLst>
                                    <p:cond delay="0"/>
                                  </p:stCondLst>
                                  <p:iterate type="lt">
                                    <p:tmAbs val="0"/>
                                  </p:iterate>
                                  <p:childTnLst>
                                    <p:set>
                                      <p:cBhvr>
                                        <p:cTn id="52" dur="1" fill="hold">
                                          <p:stCondLst>
                                            <p:cond delay="0"/>
                                          </p:stCondLst>
                                        </p:cTn>
                                        <p:tgtEl>
                                          <p:spTgt spid="14"/>
                                        </p:tgtEl>
                                        <p:attrNameLst>
                                          <p:attrName>style.visibility</p:attrName>
                                        </p:attrNameLst>
                                      </p:cBhvr>
                                      <p:to>
                                        <p:strVal val="hidden"/>
                                      </p:to>
                                    </p:set>
                                  </p:childTnLst>
                                </p:cTn>
                              </p:par>
                              <p:par>
                                <p:cTn id="53" presetID="1" presetClass="exit" presetSubtype="0" fill="hold" grpId="1" nodeType="withEffect">
                                  <p:stCondLst>
                                    <p:cond delay="0"/>
                                  </p:stCondLst>
                                  <p:iterate type="lt">
                                    <p:tmAbs val="0"/>
                                  </p:iterate>
                                  <p:childTnLst>
                                    <p:set>
                                      <p:cBhvr>
                                        <p:cTn id="54" dur="1" fill="hold">
                                          <p:stCondLst>
                                            <p:cond delay="0"/>
                                          </p:stCondLst>
                                        </p:cTn>
                                        <p:tgtEl>
                                          <p:spTgt spid="20"/>
                                        </p:tgtEl>
                                        <p:attrNameLst>
                                          <p:attrName>style.visibility</p:attrName>
                                        </p:attrNameLst>
                                      </p:cBhvr>
                                      <p:to>
                                        <p:strVal val="hidden"/>
                                      </p:to>
                                    </p:set>
                                  </p:childTnLst>
                                </p:cTn>
                              </p:par>
                              <p:par>
                                <p:cTn id="55" presetID="1" presetClass="entr" presetSubtype="0" fill="hold" grpId="0" nodeType="withEffect">
                                  <p:stCondLst>
                                    <p:cond delay="0"/>
                                  </p:stCondLst>
                                  <p:iterate type="lt">
                                    <p:tmAbs val="0"/>
                                  </p:iterate>
                                  <p:childTnLst>
                                    <p:set>
                                      <p:cBhvr>
                                        <p:cTn id="56" dur="1" fill="hold">
                                          <p:stCondLst>
                                            <p:cond delay="0"/>
                                          </p:stCondLst>
                                        </p:cTn>
                                        <p:tgtEl>
                                          <p:spTgt spid="16"/>
                                        </p:tgtEl>
                                        <p:attrNameLst>
                                          <p:attrName>style.visibility</p:attrName>
                                        </p:attrNameLst>
                                      </p:cBhvr>
                                      <p:to>
                                        <p:strVal val="visible"/>
                                      </p:to>
                                    </p:set>
                                  </p:childTnLst>
                                </p:cTn>
                              </p:par>
                              <p:par>
                                <p:cTn id="57" presetID="1" presetClass="entr" presetSubtype="0" fill="hold" grpId="0" nodeType="withEffect">
                                  <p:stCondLst>
                                    <p:cond delay="0"/>
                                  </p:stCondLst>
                                  <p:iterate type="lt">
                                    <p:tmAbs val="0"/>
                                  </p:iterate>
                                  <p:childTnLst>
                                    <p:set>
                                      <p:cBhvr>
                                        <p:cTn id="58" dur="1" fill="hold">
                                          <p:stCondLst>
                                            <p:cond delay="0"/>
                                          </p:stCondLst>
                                        </p:cTn>
                                        <p:tgtEl>
                                          <p:spTgt spid="13"/>
                                        </p:tgtEl>
                                        <p:attrNameLst>
                                          <p:attrName>style.visibility</p:attrName>
                                        </p:attrNameLst>
                                      </p:cBhvr>
                                      <p:to>
                                        <p:strVal val="visible"/>
                                      </p:to>
                                    </p:set>
                                  </p:childTnLst>
                                </p:cTn>
                              </p:par>
                              <p:par>
                                <p:cTn id="59" presetID="1" presetClass="entr" presetSubtype="0" fill="hold" nodeType="withEffect">
                                  <p:stCondLst>
                                    <p:cond delay="0"/>
                                  </p:stCondLst>
                                  <p:iterate type="lt">
                                    <p:tmAbs val="0"/>
                                  </p:iterate>
                                  <p:childTnLst>
                                    <p:set>
                                      <p:cBhvr>
                                        <p:cTn id="60" dur="1" fill="hold">
                                          <p:stCondLst>
                                            <p:cond delay="0"/>
                                          </p:stCondLst>
                                        </p:cTn>
                                        <p:tgtEl>
                                          <p:spTgt spid="17"/>
                                        </p:tgtEl>
                                        <p:attrNameLst>
                                          <p:attrName>style.visibility</p:attrName>
                                        </p:attrNameLst>
                                      </p:cBhvr>
                                      <p:to>
                                        <p:strVal val="visible"/>
                                      </p:to>
                                    </p:set>
                                  </p:childTnLst>
                                </p:cTn>
                              </p:par>
                            </p:childTnLst>
                          </p:cTn>
                        </p:par>
                        <p:par>
                          <p:cTn id="61" fill="hold">
                            <p:stCondLst>
                              <p:cond delay="0"/>
                            </p:stCondLst>
                            <p:childTnLst>
                              <p:par>
                                <p:cTn id="62" presetID="36" presetClass="emph" presetSubtype="0" fill="hold" grpId="1" nodeType="afterEffect">
                                  <p:stCondLst>
                                    <p:cond delay="0"/>
                                  </p:stCondLst>
                                  <p:iterate type="lt">
                                    <p:tmPct val="10000"/>
                                  </p:iterate>
                                  <p:childTnLst>
                                    <p:animScale>
                                      <p:cBhvr>
                                        <p:cTn id="63" dur="250" autoRev="1" fill="hold">
                                          <p:stCondLst>
                                            <p:cond delay="0"/>
                                          </p:stCondLst>
                                        </p:cTn>
                                        <p:tgtEl>
                                          <p:spTgt spid="16"/>
                                        </p:tgtEl>
                                      </p:cBhvr>
                                      <p:to x="80000" y="100000"/>
                                    </p:animScale>
                                    <p:anim by="(#ppt_w*0.10)" calcmode="lin" valueType="num">
                                      <p:cBhvr>
                                        <p:cTn id="64" dur="250" autoRev="1" fill="hold">
                                          <p:stCondLst>
                                            <p:cond delay="0"/>
                                          </p:stCondLst>
                                        </p:cTn>
                                        <p:tgtEl>
                                          <p:spTgt spid="16"/>
                                        </p:tgtEl>
                                        <p:attrNameLst>
                                          <p:attrName>ppt_x</p:attrName>
                                        </p:attrNameLst>
                                      </p:cBhvr>
                                    </p:anim>
                                    <p:anim by="(-#ppt_w*0.10)" calcmode="lin" valueType="num">
                                      <p:cBhvr>
                                        <p:cTn id="65" dur="250" autoRev="1" fill="hold">
                                          <p:stCondLst>
                                            <p:cond delay="0"/>
                                          </p:stCondLst>
                                        </p:cTn>
                                        <p:tgtEl>
                                          <p:spTgt spid="16"/>
                                        </p:tgtEl>
                                        <p:attrNameLst>
                                          <p:attrName>ppt_y</p:attrName>
                                        </p:attrNameLst>
                                      </p:cBhvr>
                                    </p:anim>
                                    <p:animRot by="-480000">
                                      <p:cBhvr>
                                        <p:cTn id="66" dur="250" autoRev="1" fill="hold">
                                          <p:stCondLst>
                                            <p:cond delay="0"/>
                                          </p:stCondLst>
                                        </p:cTn>
                                        <p:tgtEl>
                                          <p:spTgt spid="16"/>
                                        </p:tgtEl>
                                        <p:attrNameLst>
                                          <p:attrName>r</p:attrName>
                                        </p:attrNameLst>
                                      </p:cBhvr>
                                    </p:animRot>
                                  </p:childTnLst>
                                </p:cTn>
                              </p:par>
                            </p:childTnLst>
                          </p:cTn>
                        </p:par>
                        <p:par>
                          <p:cTn id="67" fill="hold">
                            <p:stCondLst>
                              <p:cond delay="650"/>
                            </p:stCondLst>
                            <p:childTnLst>
                              <p:par>
                                <p:cTn id="68" presetID="36" presetClass="emph" presetSubtype="0" fill="hold" grpId="1" nodeType="afterEffect">
                                  <p:stCondLst>
                                    <p:cond delay="0"/>
                                  </p:stCondLst>
                                  <p:iterate type="lt">
                                    <p:tmPct val="10000"/>
                                  </p:iterate>
                                  <p:childTnLst>
                                    <p:animScale>
                                      <p:cBhvr>
                                        <p:cTn id="69" dur="250" autoRev="1" fill="hold">
                                          <p:stCondLst>
                                            <p:cond delay="0"/>
                                          </p:stCondLst>
                                        </p:cTn>
                                        <p:tgtEl>
                                          <p:spTgt spid="17"/>
                                        </p:tgtEl>
                                      </p:cBhvr>
                                      <p:to x="80000" y="100000"/>
                                    </p:animScale>
                                    <p:anim by="(#ppt_w*0.10)" calcmode="lin" valueType="num">
                                      <p:cBhvr>
                                        <p:cTn id="70" dur="250" autoRev="1" fill="hold">
                                          <p:stCondLst>
                                            <p:cond delay="0"/>
                                          </p:stCondLst>
                                        </p:cTn>
                                        <p:tgtEl>
                                          <p:spTgt spid="17"/>
                                        </p:tgtEl>
                                        <p:attrNameLst>
                                          <p:attrName>ppt_x</p:attrName>
                                        </p:attrNameLst>
                                      </p:cBhvr>
                                    </p:anim>
                                    <p:anim by="(-#ppt_w*0.10)" calcmode="lin" valueType="num">
                                      <p:cBhvr>
                                        <p:cTn id="71" dur="250" autoRev="1" fill="hold">
                                          <p:stCondLst>
                                            <p:cond delay="0"/>
                                          </p:stCondLst>
                                        </p:cTn>
                                        <p:tgtEl>
                                          <p:spTgt spid="17"/>
                                        </p:tgtEl>
                                        <p:attrNameLst>
                                          <p:attrName>ppt_y</p:attrName>
                                        </p:attrNameLst>
                                      </p:cBhvr>
                                    </p:anim>
                                    <p:animRot by="-480000">
                                      <p:cBhvr>
                                        <p:cTn id="72" dur="250" autoRev="1" fill="hold">
                                          <p:stCondLst>
                                            <p:cond delay="0"/>
                                          </p:stCondLst>
                                        </p:cTn>
                                        <p:tgtEl>
                                          <p:spTgt spid="17"/>
                                        </p:tgtEl>
                                        <p:attrNameLst>
                                          <p:attrName>r</p:attrName>
                                        </p:attrNameLst>
                                      </p:cBhvr>
                                    </p:animRot>
                                  </p:childTnLst>
                                </p:cTn>
                              </p:par>
                            </p:childTnLst>
                          </p:cTn>
                        </p:par>
                        <p:par>
                          <p:cTn id="73" fill="hold">
                            <p:stCondLst>
                              <p:cond delay="1300"/>
                            </p:stCondLst>
                            <p:childTnLst>
                              <p:par>
                                <p:cTn id="74" presetID="34" presetClass="emph" presetSubtype="0" fill="hold" grpId="1" nodeType="afterEffect">
                                  <p:stCondLst>
                                    <p:cond delay="0"/>
                                  </p:stCondLst>
                                  <p:iterate type="lt">
                                    <p:tmPct val="10000"/>
                                  </p:iterate>
                                  <p:childTnLst>
                                    <p:animMotion origin="layout" path="M 0.0 0.0 L 0.0 -0.07213" pathEditMode="relative" ptsTypes="">
                                      <p:cBhvr>
                                        <p:cTn id="75" dur="250" accel="50000" decel="50000" autoRev="1" fill="hold">
                                          <p:stCondLst>
                                            <p:cond delay="0"/>
                                          </p:stCondLst>
                                        </p:cTn>
                                        <p:tgtEl>
                                          <p:spTgt spid="13"/>
                                        </p:tgtEl>
                                        <p:attrNameLst>
                                          <p:attrName>ppt_x</p:attrName>
                                          <p:attrName>ppt_y</p:attrName>
                                        </p:attrNameLst>
                                      </p:cBhvr>
                                    </p:animMotion>
                                    <p:animRot by="1500000">
                                      <p:cBhvr>
                                        <p:cTn id="76" dur="125" fill="hold">
                                          <p:stCondLst>
                                            <p:cond delay="0"/>
                                          </p:stCondLst>
                                        </p:cTn>
                                        <p:tgtEl>
                                          <p:spTgt spid="13"/>
                                        </p:tgtEl>
                                        <p:attrNameLst>
                                          <p:attrName>r</p:attrName>
                                        </p:attrNameLst>
                                      </p:cBhvr>
                                    </p:animRot>
                                    <p:animRot by="-1500000">
                                      <p:cBhvr>
                                        <p:cTn id="77" dur="125" fill="hold">
                                          <p:stCondLst>
                                            <p:cond delay="125"/>
                                          </p:stCondLst>
                                        </p:cTn>
                                        <p:tgtEl>
                                          <p:spTgt spid="13"/>
                                        </p:tgtEl>
                                        <p:attrNameLst>
                                          <p:attrName>r</p:attrName>
                                        </p:attrNameLst>
                                      </p:cBhvr>
                                    </p:animRot>
                                    <p:animRot by="-1500000">
                                      <p:cBhvr>
                                        <p:cTn id="78" dur="125" fill="hold">
                                          <p:stCondLst>
                                            <p:cond delay="250"/>
                                          </p:stCondLst>
                                        </p:cTn>
                                        <p:tgtEl>
                                          <p:spTgt spid="13"/>
                                        </p:tgtEl>
                                        <p:attrNameLst>
                                          <p:attrName>r</p:attrName>
                                        </p:attrNameLst>
                                      </p:cBhvr>
                                    </p:animRot>
                                    <p:animRot by="1500000">
                                      <p:cBhvr>
                                        <p:cTn id="79" dur="125" fill="hold">
                                          <p:stCondLst>
                                            <p:cond delay="375"/>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3" grpId="0" animBg="1"/>
      <p:bldP spid="13" grpId="1" animBg="1"/>
      <p:bldP spid="14" grpId="1" animBg="1"/>
      <p:bldP spid="14" grpId="2" animBg="1"/>
      <p:bldP spid="15" grpId="0" animBg="1"/>
      <p:bldP spid="15" grpId="1" animBg="1"/>
      <p:bldP spid="16" grpId="0" animBg="1"/>
      <p:bldP spid="16" grpId="1" animBg="1"/>
      <p:bldP spid="17" grpId="1" animBg="1"/>
      <p:bldP spid="20" grpId="0" animBg="1"/>
      <p:bldP spid="20" grpId="1" animBg="1"/>
      <p:bldP spid="20" grpId="2" animBg="1"/>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Epigenetics</a:t>
            </a:r>
            <a:endParaRPr lang="en-US" dirty="0">
              <a:solidFill>
                <a:srgbClr val="000000"/>
              </a:solidFill>
            </a:endParaRPr>
          </a:p>
        </p:txBody>
      </p:sp>
      <p:sp>
        <p:nvSpPr>
          <p:cNvPr id="3" name="Content Placeholder 2"/>
          <p:cNvSpPr>
            <a:spLocks noGrp="1"/>
          </p:cNvSpPr>
          <p:nvPr>
            <p:ph sz="half" idx="1"/>
          </p:nvPr>
        </p:nvSpPr>
        <p:spPr>
          <a:xfrm>
            <a:off x="457200" y="2758985"/>
            <a:ext cx="4038600" cy="1809301"/>
          </a:xfrm>
        </p:spPr>
        <p:txBody>
          <a:bodyPr>
            <a:normAutofit/>
          </a:bodyPr>
          <a:lstStyle/>
          <a:p>
            <a:pPr marL="0" indent="0">
              <a:buNone/>
            </a:pPr>
            <a:r>
              <a:rPr lang="en-US" dirty="0" smtClean="0"/>
              <a:t>Involves the regulation of gene expression </a:t>
            </a:r>
            <a:r>
              <a:rPr lang="en-US" i="1" dirty="0" smtClean="0"/>
              <a:t>without</a:t>
            </a:r>
            <a:r>
              <a:rPr lang="en-US" dirty="0" smtClean="0"/>
              <a:t> altering the underlying DNA sequence</a:t>
            </a:r>
          </a:p>
          <a:p>
            <a:pPr marL="0" indent="0">
              <a:buNone/>
            </a:pPr>
            <a:endParaRPr lang="en-US" dirty="0" smtClean="0"/>
          </a:p>
        </p:txBody>
      </p:sp>
      <p:pic>
        <p:nvPicPr>
          <p:cNvPr id="8" name="Content Placeholder 7" descr="6a00e5500940a98834014e8ba8bbb2970d-500wi.jpg"/>
          <p:cNvPicPr>
            <a:picLocks noGrp="1" noChangeAspect="1"/>
          </p:cNvPicPr>
          <p:nvPr>
            <p:ph sz="half" idx="2"/>
          </p:nvPr>
        </p:nvPicPr>
        <p:blipFill rotWithShape="1">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l="-840" r="-1246"/>
          <a:stretch/>
        </p:blipFill>
        <p:spPr>
          <a:xfrm>
            <a:off x="5169437" y="1600200"/>
            <a:ext cx="3320027" cy="4995322"/>
          </a:xfrm>
        </p:spPr>
      </p:pic>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1982922504"/>
      </p:ext>
    </p:extLst>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Epigenetic machinery involved in regulation of development and plasticity</a:t>
            </a:r>
          </a:p>
          <a:p>
            <a:pPr lvl="1"/>
            <a:r>
              <a:rPr lang="en-US" dirty="0" smtClean="0"/>
              <a:t>“When REST goes WRONG” → Disorder and disease reign.</a:t>
            </a:r>
          </a:p>
          <a:p>
            <a:r>
              <a:rPr lang="en-US" dirty="0" smtClean="0"/>
              <a:t>Novel therapeutic targets</a:t>
            </a:r>
          </a:p>
        </p:txBody>
      </p:sp>
      <p:pic>
        <p:nvPicPr>
          <p:cNvPr id="4" name="Picture 3"/>
          <p:cNvPicPr>
            <a:picLocks noChangeAspect="1"/>
          </p:cNvPicPr>
          <p:nvPr/>
        </p:nvPicPr>
        <p:blipFill>
          <a:blip r:embed="rId3"/>
          <a:stretch>
            <a:fillRect/>
          </a:stretch>
        </p:blipFill>
        <p:spPr>
          <a:xfrm>
            <a:off x="2672098" y="4268657"/>
            <a:ext cx="4193342" cy="2589343"/>
          </a:xfrm>
          <a:prstGeom prst="rect">
            <a:avLst/>
          </a:prstGeom>
        </p:spPr>
      </p:pic>
      <p:pic>
        <p:nvPicPr>
          <p:cNvPr id="10" name="Content Placeholder 5" descr="REST-huntingtin.tiff"/>
          <p:cNvPicPr>
            <a:picLocks noChangeAspect="1"/>
          </p:cNvPicPr>
          <p:nvPr/>
        </p:nvPicPr>
        <p:blipFill>
          <a:blip r:embed="rId4"/>
          <a:srcRect l="3523" r="-2451"/>
          <a:stretch>
            <a:fillRect/>
          </a:stretch>
        </p:blipFill>
        <p:spPr>
          <a:xfrm>
            <a:off x="2275254" y="4268657"/>
            <a:ext cx="5294742" cy="3087731"/>
          </a:xfrm>
          <a:prstGeom prst="rect">
            <a:avLst/>
          </a:prstGeom>
        </p:spPr>
      </p:pic>
      <p:pic>
        <p:nvPicPr>
          <p:cNvPr id="7" name="Picture 6" descr="epilepsy-schematic.tiff"/>
          <p:cNvPicPr>
            <a:picLocks noChangeAspect="1"/>
          </p:cNvPicPr>
          <p:nvPr/>
        </p:nvPicPr>
        <p:blipFill>
          <a:blip r:embed="rId5"/>
          <a:stretch>
            <a:fillRect/>
          </a:stretch>
        </p:blipFill>
        <p:spPr>
          <a:xfrm>
            <a:off x="3254140" y="4268657"/>
            <a:ext cx="3029260" cy="2454501"/>
          </a:xfrm>
          <a:prstGeom prst="rect">
            <a:avLst/>
          </a:prstGeom>
        </p:spPr>
      </p:pic>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from="(-#ppt_w/2)" to="(#ppt_x)" calcmode="lin" valueType="num">
                                      <p:cBhvr>
                                        <p:cTn id="7" dur="600" fill="hold">
                                          <p:stCondLst>
                                            <p:cond delay="0"/>
                                          </p:stCondLst>
                                        </p:cTn>
                                        <p:tgtEl>
                                          <p:spTgt spid="3">
                                            <p:txEl>
                                              <p:pRg st="0" end="0"/>
                                            </p:txEl>
                                          </p:spTgt>
                                        </p:tgtEl>
                                        <p:attrNameLst>
                                          <p:attrName>ppt_x</p:attrName>
                                        </p:attrNameLst>
                                      </p:cBhvr>
                                    </p:anim>
                                    <p:anim from="0" to="-1.0" calcmode="lin" valueType="num">
                                      <p:cBhvr>
                                        <p:cTn id="8" dur="200" decel="50000" autoRev="1" fill="hold">
                                          <p:stCondLst>
                                            <p:cond delay="600"/>
                                          </p:stCondLst>
                                        </p:cTn>
                                        <p:tgtEl>
                                          <p:spTgt spid="3">
                                            <p:txEl>
                                              <p:pRg st="0" end="0"/>
                                            </p:txEl>
                                          </p:spTgt>
                                        </p:tgtEl>
                                        <p:attrNameLst>
                                          <p:attrName>xshear</p:attrName>
                                        </p:attrNameLst>
                                      </p:cBhvr>
                                    </p:anim>
                                    <p:animScale>
                                      <p:cBhvr>
                                        <p:cTn id="9" dur="200" decel="100000" autoRev="1" fill="hold">
                                          <p:stCondLst>
                                            <p:cond delay="600"/>
                                          </p:stCondLst>
                                        </p:cTn>
                                        <p:tgtEl>
                                          <p:spTgt spid="3">
                                            <p:txEl>
                                              <p:pRg st="0" end="0"/>
                                            </p:txEl>
                                          </p:spTgt>
                                        </p:tgtEl>
                                      </p:cBhvr>
                                      <p:from x="100000" y="100000"/>
                                      <p:to x="80000" y="100000"/>
                                    </p:animScale>
                                    <p:anim by="(#ppt_h/3+#ppt_w*0.1)" calcmode="lin" valueType="num">
                                      <p:cBhvr additive="sum">
                                        <p:cTn id="10" dur="200" decel="100000" autoRev="1" fill="hold">
                                          <p:stCondLst>
                                            <p:cond delay="600"/>
                                          </p:stCondLst>
                                        </p:cTn>
                                        <p:tgtEl>
                                          <p:spTgt spid="3">
                                            <p:txEl>
                                              <p:pRg st="0" end="0"/>
                                            </p:txEl>
                                          </p:spTgt>
                                        </p:tgtEl>
                                        <p:attrNameLst>
                                          <p:attrName>ppt_x</p:attrName>
                                        </p:attrNameLst>
                                      </p:cBhvr>
                                    </p:anim>
                                  </p:childTnLst>
                                </p:cTn>
                              </p:par>
                            </p:childTnLst>
                          </p:cTn>
                        </p:par>
                      </p:childTnLst>
                    </p:cTn>
                  </p:par>
                  <p:par>
                    <p:cTn id="11" fill="hold">
                      <p:stCondLst>
                        <p:cond delay="indefinite"/>
                      </p:stCondLst>
                      <p:childTnLst>
                        <p:par>
                          <p:cTn id="12" fill="hold">
                            <p:stCondLst>
                              <p:cond delay="0"/>
                            </p:stCondLst>
                            <p:childTnLst>
                              <p:par>
                                <p:cTn id="13" presetID="34"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from="(-#ppt_w/2)" to="(#ppt_x)" calcmode="lin" valueType="num">
                                      <p:cBhvr>
                                        <p:cTn id="15" dur="600" fill="hold">
                                          <p:stCondLst>
                                            <p:cond delay="0"/>
                                          </p:stCondLst>
                                        </p:cTn>
                                        <p:tgtEl>
                                          <p:spTgt spid="3">
                                            <p:txEl>
                                              <p:pRg st="1" end="1"/>
                                            </p:txEl>
                                          </p:spTgt>
                                        </p:tgtEl>
                                        <p:attrNameLst>
                                          <p:attrName>ppt_x</p:attrName>
                                        </p:attrNameLst>
                                      </p:cBhvr>
                                    </p:anim>
                                    <p:anim from="0" to="-1.0" calcmode="lin" valueType="num">
                                      <p:cBhvr>
                                        <p:cTn id="16" dur="200" decel="50000" autoRev="1" fill="hold">
                                          <p:stCondLst>
                                            <p:cond delay="600"/>
                                          </p:stCondLst>
                                        </p:cTn>
                                        <p:tgtEl>
                                          <p:spTgt spid="3">
                                            <p:txEl>
                                              <p:pRg st="1" end="1"/>
                                            </p:txEl>
                                          </p:spTgt>
                                        </p:tgtEl>
                                        <p:attrNameLst>
                                          <p:attrName>xshear</p:attrName>
                                        </p:attrNameLst>
                                      </p:cBhvr>
                                    </p:anim>
                                    <p:animScale>
                                      <p:cBhvr>
                                        <p:cTn id="17" dur="200" decel="100000" autoRev="1" fill="hold">
                                          <p:stCondLst>
                                            <p:cond delay="600"/>
                                          </p:stCondLst>
                                        </p:cTn>
                                        <p:tgtEl>
                                          <p:spTgt spid="3">
                                            <p:txEl>
                                              <p:pRg st="1" end="1"/>
                                            </p:txEl>
                                          </p:spTgt>
                                        </p:tgtEl>
                                      </p:cBhvr>
                                      <p:from x="100000" y="100000"/>
                                      <p:to x="80000" y="100000"/>
                                    </p:animScale>
                                    <p:anim by="(#ppt_h/3+#ppt_w*0.1)" calcmode="lin" valueType="num">
                                      <p:cBhvr additive="sum">
                                        <p:cTn id="18" dur="200" decel="100000" autoRev="1" fill="hold">
                                          <p:stCondLst>
                                            <p:cond delay="600"/>
                                          </p:stCondLst>
                                        </p:cTn>
                                        <p:tgtEl>
                                          <p:spTgt spid="3">
                                            <p:txEl>
                                              <p:pRg st="1" end="1"/>
                                            </p:txEl>
                                          </p:spTgt>
                                        </p:tgtEl>
                                        <p:attrNameLst>
                                          <p:attrName>ppt_x</p:attrName>
                                        </p:attrNameLst>
                                      </p:cBhvr>
                                    </p:anim>
                                  </p:childTnLst>
                                </p:cTn>
                              </p:par>
                            </p:childTnLst>
                          </p:cTn>
                        </p:par>
                      </p:childTnLst>
                    </p:cTn>
                  </p:par>
                  <p:par>
                    <p:cTn id="19" fill="hold">
                      <p:stCondLst>
                        <p:cond delay="indefinite"/>
                      </p:stCondLst>
                      <p:childTnLst>
                        <p:par>
                          <p:cTn id="20" fill="hold">
                            <p:stCondLst>
                              <p:cond delay="0"/>
                            </p:stCondLst>
                            <p:childTnLst>
                              <p:par>
                                <p:cTn id="21" presetID="34"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from="(-#ppt_w/2)" to="(#ppt_x)" calcmode="lin" valueType="num">
                                      <p:cBhvr>
                                        <p:cTn id="23" dur="600" fill="hold">
                                          <p:stCondLst>
                                            <p:cond delay="0"/>
                                          </p:stCondLst>
                                        </p:cTn>
                                        <p:tgtEl>
                                          <p:spTgt spid="3">
                                            <p:txEl>
                                              <p:pRg st="2" end="2"/>
                                            </p:txEl>
                                          </p:spTgt>
                                        </p:tgtEl>
                                        <p:attrNameLst>
                                          <p:attrName>ppt_x</p:attrName>
                                        </p:attrNameLst>
                                      </p:cBhvr>
                                    </p:anim>
                                    <p:anim from="0" to="-1.0" calcmode="lin" valueType="num">
                                      <p:cBhvr>
                                        <p:cTn id="24" dur="200" decel="50000" autoRev="1" fill="hold">
                                          <p:stCondLst>
                                            <p:cond delay="600"/>
                                          </p:stCondLst>
                                        </p:cTn>
                                        <p:tgtEl>
                                          <p:spTgt spid="3">
                                            <p:txEl>
                                              <p:pRg st="2" end="2"/>
                                            </p:txEl>
                                          </p:spTgt>
                                        </p:tgtEl>
                                        <p:attrNameLst>
                                          <p:attrName>xshear</p:attrName>
                                        </p:attrNameLst>
                                      </p:cBhvr>
                                    </p:anim>
                                    <p:animScale>
                                      <p:cBhvr>
                                        <p:cTn id="25" dur="200" decel="100000" autoRev="1" fill="hold">
                                          <p:stCondLst>
                                            <p:cond delay="600"/>
                                          </p:stCondLst>
                                        </p:cTn>
                                        <p:tgtEl>
                                          <p:spTgt spid="3">
                                            <p:txEl>
                                              <p:pRg st="2" end="2"/>
                                            </p:txEl>
                                          </p:spTgt>
                                        </p:tgtEl>
                                      </p:cBhvr>
                                      <p:from x="100000" y="100000"/>
                                      <p:to x="80000" y="100000"/>
                                    </p:animScale>
                                    <p:anim by="(#ppt_h/3+#ppt_w*0.1)" calcmode="lin" valueType="num">
                                      <p:cBhvr additive="sum">
                                        <p:cTn id="26" dur="200" decel="100000" autoRev="1" fill="hold">
                                          <p:stCondLst>
                                            <p:cond delay="600"/>
                                          </p:stCondLst>
                                        </p:cTn>
                                        <p:tgtEl>
                                          <p:spTgt spid="3">
                                            <p:txEl>
                                              <p:pRg st="2" end="2"/>
                                            </p:txEl>
                                          </p:spTgt>
                                        </p:tgtEl>
                                        <p:attrNameLst>
                                          <p:attrName>ppt_x</p:attrName>
                                        </p:attrNameLst>
                                      </p:cBhvr>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7"/>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4" name="Content Placeholder 3"/>
          <p:cNvSpPr txBox="1">
            <a:spLocks/>
          </p:cNvSpPr>
          <p:nvPr/>
        </p:nvSpPr>
        <p:spPr>
          <a:xfrm>
            <a:off x="3458968" y="1967428"/>
            <a:ext cx="8229600" cy="4525963"/>
          </a:xfrm>
          <a:prstGeom prst="rect">
            <a:avLst/>
          </a:prstGeom>
        </p:spPr>
        <p:txBody>
          <a:bodyPr vert="horz" lIns="91440" tIns="45720" rIns="91440" bIns="45720" rtlCol="0">
            <a:normAutofit fontScale="55000" lnSpcReduction="20000"/>
          </a:body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Trina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Basu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Robin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Fropf</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Taehee</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Kim</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Christian La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Sisi</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Li</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Princess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Ojiaku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Racine</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Aditya</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Rayasam</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Katie Ricks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David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Ruhl</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Miguel Santiago Medina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Tanenhaus</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Scott </a:t>
            </a:r>
            <a:r>
              <a:rPr kumimoji="0" lang="en-US" sz="3200" b="0" i="0" u="none" strike="noStrike" kern="1200" cap="none" spc="0" normalizeH="0" baseline="0" noProof="0" dirty="0" err="1" smtClean="0">
                <a:ln>
                  <a:noFill/>
                </a:ln>
                <a:solidFill>
                  <a:srgbClr val="1F497D"/>
                </a:solidFill>
                <a:effectLst/>
                <a:uLnTx/>
                <a:uFillTx/>
                <a:latin typeface="+mn-lt"/>
                <a:ea typeface="+mn-ea"/>
                <a:cs typeface="+mn-cs"/>
              </a:rPr>
              <a:t>Vermilyea</a:t>
            </a:r>
            <a:endParaRPr kumimoji="0" lang="en-US" sz="3200" b="0" i="0" u="none" strike="noStrike" kern="1200" cap="none" spc="0" normalizeH="0" baseline="0" noProof="0" dirty="0" smtClean="0">
              <a:ln>
                <a:noFill/>
              </a:ln>
              <a:solidFill>
                <a:srgbClr val="1F497D"/>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Samantha Wright</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Brittany Young</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5" name="TextBox 4"/>
          <p:cNvSpPr txBox="1"/>
          <p:nvPr/>
        </p:nvSpPr>
        <p:spPr>
          <a:xfrm>
            <a:off x="3458968" y="1600200"/>
            <a:ext cx="3001768" cy="369332"/>
          </a:xfrm>
          <a:prstGeom prst="rect">
            <a:avLst/>
          </a:prstGeom>
          <a:noFill/>
        </p:spPr>
        <p:txBody>
          <a:bodyPr wrap="none" rtlCol="0">
            <a:spAutoFit/>
          </a:bodyPr>
          <a:lstStyle/>
          <a:p>
            <a:r>
              <a:rPr lang="en-US" dirty="0" smtClean="0">
                <a:solidFill>
                  <a:srgbClr val="000000"/>
                </a:solidFill>
              </a:rPr>
              <a:t>Faculty Sponsor: Avtar Roopra</a:t>
            </a:r>
            <a:endParaRPr lang="en-US" dirty="0">
              <a:solidFill>
                <a:srgbClr val="000000"/>
              </a:solidFill>
            </a:endParaRPr>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4746" y="0"/>
            <a:ext cx="8969254" cy="5538418"/>
          </a:xfrm>
          <a:prstGeom prst="rect">
            <a:avLst/>
          </a:prstGeom>
        </p:spPr>
      </p:pic>
      <p:pic>
        <p:nvPicPr>
          <p:cNvPr id="4" name="Picture 3"/>
          <p:cNvPicPr>
            <a:picLocks noChangeAspect="1"/>
          </p:cNvPicPr>
          <p:nvPr/>
        </p:nvPicPr>
        <p:blipFill>
          <a:blip r:embed="rId3"/>
          <a:stretch>
            <a:fillRect/>
          </a:stretch>
        </p:blipFill>
        <p:spPr>
          <a:xfrm>
            <a:off x="174746" y="0"/>
            <a:ext cx="8969254" cy="5538418"/>
          </a:xfrm>
          <a:prstGeom prst="rect">
            <a:avLst/>
          </a:prstGeom>
        </p:spPr>
      </p:pic>
      <p:sp>
        <p:nvSpPr>
          <p:cNvPr id="2" name="Title 1"/>
          <p:cNvSpPr>
            <a:spLocks noGrp="1"/>
          </p:cNvSpPr>
          <p:nvPr>
            <p:ph type="title"/>
          </p:nvPr>
        </p:nvSpPr>
        <p:spPr/>
        <p:txBody>
          <a:bodyPr/>
          <a:lstStyle/>
          <a:p>
            <a:r>
              <a:rPr lang="en-US" dirty="0" smtClean="0"/>
              <a:t>Glioblastoma multiforme</a:t>
            </a:r>
            <a:endParaRPr lang="en-US" dirty="0"/>
          </a:p>
        </p:txBody>
      </p:sp>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sp>
        <p:nvSpPr>
          <p:cNvPr id="9" name="Rectangle 8"/>
          <p:cNvSpPr/>
          <p:nvPr/>
        </p:nvSpPr>
        <p:spPr>
          <a:xfrm>
            <a:off x="4688470" y="0"/>
            <a:ext cx="4455530" cy="55384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005069"/>
            <a:ext cx="4385574" cy="253334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460705" y="1211449"/>
            <a:ext cx="4455530" cy="40906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Content Placeholder 13"/>
          <p:cNvSpPr>
            <a:spLocks noGrp="1"/>
          </p:cNvSpPr>
          <p:nvPr>
            <p:ph idx="1"/>
          </p:nvPr>
        </p:nvSpPr>
        <p:spPr/>
        <p:txBody>
          <a:bodyPr/>
          <a:lstStyle/>
          <a:p>
            <a:r>
              <a:rPr lang="en-US" dirty="0" smtClean="0"/>
              <a:t>Involves </a:t>
            </a:r>
            <a:r>
              <a:rPr lang="en-US" dirty="0" err="1" smtClean="0"/>
              <a:t>glial</a:t>
            </a:r>
            <a:r>
              <a:rPr lang="en-US" dirty="0" smtClean="0"/>
              <a:t> cells</a:t>
            </a:r>
          </a:p>
          <a:p>
            <a:r>
              <a:rPr lang="en-US" dirty="0" smtClean="0"/>
              <a:t>Accounts for </a:t>
            </a:r>
            <a:r>
              <a:rPr lang="en-US" b="1" dirty="0" smtClean="0"/>
              <a:t>52%</a:t>
            </a:r>
            <a:r>
              <a:rPr lang="en-US" dirty="0" smtClean="0"/>
              <a:t> of all functional tissue brain tumor cases </a:t>
            </a:r>
          </a:p>
          <a:p>
            <a:r>
              <a:rPr lang="en-US" b="1" dirty="0" smtClean="0"/>
              <a:t>20% </a:t>
            </a:r>
            <a:r>
              <a:rPr lang="en-US" dirty="0" smtClean="0"/>
              <a:t>of all intracranial tumors</a:t>
            </a:r>
            <a:endParaRPr lang="en-US" b="1"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xEl>
                                              <p:pRg st="0" end="0"/>
                                            </p:txEl>
                                          </p:spTgt>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14">
                                            <p:txEl>
                                              <p:pRg st="1" end="1"/>
                                            </p:txEl>
                                          </p:spTgt>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14">
                                            <p:txEl>
                                              <p:pRg st="2" end="2"/>
                                            </p:txEl>
                                          </p:spTgt>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 grpId="0" animBg="1"/>
      <p:bldP spid="10" grpId="0" animBg="1"/>
      <p:bldP spid="11" grpId="0" animBg="1"/>
      <p:bldP spid="14" grpId="0" build="p"/>
      <p:bldP spid="14" grpId="1" build="p"/>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1066693"/>
          </a:xfrm>
        </p:spPr>
        <p:txBody>
          <a:bodyPr>
            <a:noAutofit/>
          </a:bodyPr>
          <a:lstStyle/>
          <a:p>
            <a:r>
              <a:rPr lang="en-US" sz="3600" baseline="0" dirty="0" smtClean="0"/>
              <a:t>Is REST expressed in tissue from human glioblastoma multiforme specimens?</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58587"/>
          <a:stretch>
            <a:fillRect/>
          </a:stretch>
        </p:blipFill>
        <p:spPr>
          <a:xfrm>
            <a:off x="2243198" y="1341330"/>
            <a:ext cx="4945758" cy="3007050"/>
          </a:xfrm>
          <a:prstGeom prst="rect">
            <a:avLst/>
          </a:prstGeom>
        </p:spPr>
      </p:pic>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Picture 5"/>
          <p:cNvPicPr>
            <a:picLocks noChangeAspect="1"/>
          </p:cNvPicPr>
          <p:nvPr/>
        </p:nvPicPr>
        <p:blipFill>
          <a:blip r:embed="rId3"/>
          <a:srcRect t="41413" r="64963" b="41537"/>
          <a:stretch>
            <a:fillRect/>
          </a:stretch>
        </p:blipFill>
        <p:spPr>
          <a:xfrm>
            <a:off x="5247277" y="4167391"/>
            <a:ext cx="3452751" cy="2466807"/>
          </a:xfrm>
          <a:prstGeom prst="rect">
            <a:avLst/>
          </a:prstGeom>
        </p:spPr>
      </p:pic>
      <p:pic>
        <p:nvPicPr>
          <p:cNvPr id="7" name="Picture 6"/>
          <p:cNvPicPr>
            <a:picLocks noChangeAspect="1"/>
          </p:cNvPicPr>
          <p:nvPr/>
        </p:nvPicPr>
        <p:blipFill>
          <a:blip r:embed="rId3"/>
          <a:srcRect t="58664" r="65104" b="25155"/>
          <a:stretch>
            <a:fillRect/>
          </a:stretch>
        </p:blipFill>
        <p:spPr>
          <a:xfrm>
            <a:off x="66140" y="4311813"/>
            <a:ext cx="3623826" cy="2466807"/>
          </a:xfrm>
          <a:prstGeom prst="rect">
            <a:avLst/>
          </a:prstGeom>
        </p:spPr>
      </p:pic>
      <p:pic>
        <p:nvPicPr>
          <p:cNvPr id="8" name="Picture 7"/>
          <p:cNvPicPr>
            <a:picLocks noChangeAspect="1"/>
          </p:cNvPicPr>
          <p:nvPr/>
        </p:nvPicPr>
        <p:blipFill>
          <a:blip r:embed="rId4"/>
          <a:stretch>
            <a:fillRect/>
          </a:stretch>
        </p:blipFill>
        <p:spPr>
          <a:xfrm>
            <a:off x="174746" y="0"/>
            <a:ext cx="8969254" cy="5538418"/>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accel="50000" decel="5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50000" decel="5000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7"/>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baseline="0" dirty="0" smtClean="0"/>
              <a:t>What is </a:t>
            </a:r>
            <a:r>
              <a:rPr lang="en-US" sz="3200" baseline="0" dirty="0" err="1" smtClean="0"/>
              <a:t>REST’s</a:t>
            </a:r>
            <a:r>
              <a:rPr lang="en-US" sz="3200" baseline="0" dirty="0" smtClean="0"/>
              <a:t> role in the self-renewal and </a:t>
            </a:r>
            <a:r>
              <a:rPr lang="en-US" sz="3200" baseline="0" dirty="0" err="1" smtClean="0"/>
              <a:t>tumorigenic</a:t>
            </a:r>
            <a:r>
              <a:rPr lang="en-US" sz="3200" baseline="0" dirty="0" smtClean="0"/>
              <a:t> competence of glioblastoma</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52966" b="71478"/>
          <a:stretch>
            <a:fillRect/>
          </a:stretch>
        </p:blipFill>
        <p:spPr>
          <a:xfrm>
            <a:off x="-12955" y="1954665"/>
            <a:ext cx="4259956" cy="3302338"/>
          </a:xfrm>
          <a:prstGeom prst="rect">
            <a:avLst/>
          </a:prstGeom>
        </p:spPr>
      </p:pic>
      <p:pic>
        <p:nvPicPr>
          <p:cNvPr id="5" name="Picture 4"/>
          <p:cNvPicPr>
            <a:picLocks noChangeAspect="1"/>
          </p:cNvPicPr>
          <p:nvPr/>
        </p:nvPicPr>
        <p:blipFill>
          <a:blip r:embed="rId3"/>
          <a:srcRect l="53187" t="28349" b="36042"/>
          <a:stretch>
            <a:fillRect/>
          </a:stretch>
        </p:blipFill>
        <p:spPr>
          <a:xfrm>
            <a:off x="4228985" y="1559235"/>
            <a:ext cx="4896999" cy="4761837"/>
          </a:xfrm>
          <a:prstGeom prst="rect">
            <a:avLst/>
          </a:prstGeom>
        </p:spPr>
      </p:pic>
      <p:sp>
        <p:nvSpPr>
          <p:cNvPr id="6" name="TextBox 5"/>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7" name="Picture 6"/>
          <p:cNvPicPr>
            <a:picLocks noChangeAspect="1"/>
          </p:cNvPicPr>
          <p:nvPr/>
        </p:nvPicPr>
        <p:blipFill>
          <a:blip r:embed="rId4"/>
          <a:stretch>
            <a:fillRect/>
          </a:stretch>
        </p:blipFill>
        <p:spPr>
          <a:xfrm>
            <a:off x="1535992" y="1600200"/>
            <a:ext cx="5833777" cy="4977342"/>
          </a:xfrm>
          <a:prstGeom prst="rect">
            <a:avLst/>
          </a:prstGeom>
        </p:spPr>
      </p:pic>
      <p:sp>
        <p:nvSpPr>
          <p:cNvPr id="8"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vitro?</a:t>
            </a:r>
          </a:p>
        </p:txBody>
      </p:sp>
      <p:sp>
        <p:nvSpPr>
          <p:cNvPr id="9"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vivo?</a:t>
            </a:r>
          </a:p>
        </p:txBody>
      </p:sp>
      <p:pic>
        <p:nvPicPr>
          <p:cNvPr id="10" name="Picture 9"/>
          <p:cNvPicPr>
            <a:picLocks noChangeAspect="1"/>
          </p:cNvPicPr>
          <p:nvPr/>
        </p:nvPicPr>
        <p:blipFill>
          <a:blip r:embed="rId5"/>
          <a:stretch>
            <a:fillRect/>
          </a:stretch>
        </p:blipFill>
        <p:spPr>
          <a:xfrm>
            <a:off x="-12956" y="-1"/>
            <a:ext cx="9138939" cy="5643197"/>
          </a:xfrm>
          <a:prstGeom prst="rect">
            <a:avLst/>
          </a:prstGeom>
        </p:spPr>
      </p:pic>
      <p:sp>
        <p:nvSpPr>
          <p:cNvPr id="11" name="TextBox 10"/>
          <p:cNvSpPr txBox="1"/>
          <p:nvPr/>
        </p:nvSpPr>
        <p:spPr>
          <a:xfrm rot="16200000">
            <a:off x="-892408" y="4098332"/>
            <a:ext cx="2082621" cy="461665"/>
          </a:xfrm>
          <a:prstGeom prst="rect">
            <a:avLst/>
          </a:prstGeom>
          <a:solidFill>
            <a:srgbClr val="FFFFFF"/>
          </a:solidFill>
        </p:spPr>
        <p:txBody>
          <a:bodyPr wrap="none" rtlCol="0">
            <a:spAutoFit/>
          </a:bodyPr>
          <a:lstStyle/>
          <a:p>
            <a:r>
              <a:rPr lang="en-US" sz="2400" dirty="0" smtClean="0"/>
              <a:t>Optical Density</a:t>
            </a:r>
            <a:endParaRPr lang="en-US" sz="2400" dirty="0"/>
          </a:p>
        </p:txBody>
      </p:sp>
      <p:sp>
        <p:nvSpPr>
          <p:cNvPr id="12" name="TextBox 11"/>
          <p:cNvSpPr txBox="1"/>
          <p:nvPr/>
        </p:nvSpPr>
        <p:spPr>
          <a:xfrm>
            <a:off x="6969659" y="1702518"/>
            <a:ext cx="1428847" cy="1200328"/>
          </a:xfrm>
          <a:prstGeom prst="rect">
            <a:avLst/>
          </a:prstGeom>
          <a:solidFill>
            <a:srgbClr val="FFFFFF"/>
          </a:solidFill>
        </p:spPr>
        <p:txBody>
          <a:bodyPr wrap="none" rtlCol="0">
            <a:spAutoFit/>
          </a:bodyPr>
          <a:lstStyle/>
          <a:p>
            <a:r>
              <a:rPr lang="en-US" sz="2400" dirty="0" smtClean="0"/>
              <a:t>CTRL</a:t>
            </a:r>
          </a:p>
          <a:p>
            <a:r>
              <a:rPr lang="en-US" sz="2400" dirty="0" smtClean="0"/>
              <a:t>NT </a:t>
            </a:r>
            <a:r>
              <a:rPr lang="en-US" sz="2400" dirty="0" err="1" smtClean="0"/>
              <a:t>shRNA</a:t>
            </a:r>
            <a:endParaRPr lang="en-US" sz="2400" dirty="0" smtClean="0"/>
          </a:p>
          <a:p>
            <a:r>
              <a:rPr lang="en-US" sz="2400" dirty="0" err="1" smtClean="0"/>
              <a:t>shREST</a:t>
            </a:r>
            <a:endParaRPr lang="en-US" sz="2400" dirty="0"/>
          </a:p>
        </p:txBody>
      </p:sp>
      <p:sp>
        <p:nvSpPr>
          <p:cNvPr id="13" name="Rectangle 12"/>
          <p:cNvSpPr/>
          <p:nvPr/>
        </p:nvSpPr>
        <p:spPr>
          <a:xfrm>
            <a:off x="6486315" y="1839068"/>
            <a:ext cx="382351" cy="252147"/>
          </a:xfrm>
          <a:prstGeom prst="rect">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6486315" y="2188995"/>
            <a:ext cx="382351" cy="252147"/>
          </a:xfrm>
          <a:prstGeom prst="rect">
            <a:avLst/>
          </a:prstGeom>
          <a:solidFill>
            <a:schemeClr val="bg1">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486315" y="2552577"/>
            <a:ext cx="382351" cy="252147"/>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animBg="1"/>
      <p:bldP spid="11" grpId="1" animBg="1"/>
      <p:bldP spid="12" grpId="1" animBg="1"/>
      <p:bldP spid="13" grpId="0" animBg="1"/>
      <p:bldP spid="14" grpId="0" animBg="1"/>
      <p:bldP spid="15" grpId="0" animBg="1"/>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Huntington’s Disease</a:t>
            </a:r>
            <a:endParaRPr lang="en-US" dirty="0"/>
          </a:p>
        </p:txBody>
      </p:sp>
      <p:pic>
        <p:nvPicPr>
          <p:cNvPr id="6" name="Content Placeholder 5" descr="REST-huntingtin.tiff"/>
          <p:cNvPicPr>
            <a:picLocks noGrp="1" noChangeAspect="1"/>
          </p:cNvPicPr>
          <p:nvPr>
            <p:ph idx="1"/>
          </p:nvPr>
        </p:nvPicPr>
        <p:blipFill>
          <a:blip r:embed="rId3"/>
          <a:srcRect l="3523" r="-2451"/>
          <a:stretch>
            <a:fillRect/>
          </a:stretch>
        </p:blipFill>
        <p:spPr>
          <a:xfrm>
            <a:off x="457200" y="1600200"/>
            <a:ext cx="7760976" cy="4525963"/>
          </a:xfrm>
        </p:spPr>
      </p:pic>
      <p:sp>
        <p:nvSpPr>
          <p:cNvPr id="7" name="TextBox 6"/>
          <p:cNvSpPr txBox="1"/>
          <p:nvPr/>
        </p:nvSpPr>
        <p:spPr>
          <a:xfrm>
            <a:off x="0" y="6488668"/>
            <a:ext cx="3920251" cy="369332"/>
          </a:xfrm>
          <a:prstGeom prst="rect">
            <a:avLst/>
          </a:prstGeom>
          <a:noFill/>
        </p:spPr>
        <p:txBody>
          <a:bodyPr wrap="none" rtlCol="0">
            <a:spAutoFit/>
          </a:bodyPr>
          <a:lstStyle/>
          <a:p>
            <a:r>
              <a:rPr lang="en-US" dirty="0" smtClean="0"/>
              <a:t>From Thompson, 2003, Nature Genetics </a:t>
            </a:r>
            <a:endParaRPr lang="en-US" dirty="0"/>
          </a:p>
        </p:txBody>
      </p:sp>
      <p:sp>
        <p:nvSpPr>
          <p:cNvPr id="14" name="TextBox 13"/>
          <p:cNvSpPr txBox="1"/>
          <p:nvPr/>
        </p:nvSpPr>
        <p:spPr>
          <a:xfrm>
            <a:off x="457200" y="1417638"/>
            <a:ext cx="8229600" cy="4031873"/>
          </a:xfrm>
          <a:prstGeom prst="rect">
            <a:avLst/>
          </a:prstGeom>
          <a:noFill/>
        </p:spPr>
        <p:txBody>
          <a:bodyPr wrap="square" rtlCol="0">
            <a:spAutoFit/>
          </a:bodyPr>
          <a:lstStyle/>
          <a:p>
            <a:pPr>
              <a:buFont typeface="Arial"/>
              <a:buChar char="•"/>
            </a:pPr>
            <a:r>
              <a:rPr lang="en-US" sz="3200" dirty="0" smtClean="0"/>
              <a:t> CAGCAGCAGCAGCAGCAGCAGCAG... → 	</a:t>
            </a:r>
            <a:r>
              <a:rPr lang="en-US" sz="3200" dirty="0" err="1" smtClean="0"/>
              <a:t>polyglutamine</a:t>
            </a: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p:txBody>
      </p:sp>
      <p:pic>
        <p:nvPicPr>
          <p:cNvPr id="20" name="Picture 19" descr="Yupoong-5-Panel-Classic-Trucker-Cap-6006.png"/>
          <p:cNvPicPr>
            <a:picLocks noChangeAspect="1"/>
          </p:cNvPicPr>
          <p:nvPr/>
        </p:nvPicPr>
        <p:blipFill>
          <a:blip r:embed="rId4"/>
          <a:stretch>
            <a:fillRect/>
          </a:stretch>
        </p:blipFill>
        <p:spPr>
          <a:xfrm>
            <a:off x="1687126" y="1865258"/>
            <a:ext cx="1219241" cy="1524051"/>
          </a:xfrm>
          <a:prstGeom prst="rect">
            <a:avLst/>
          </a:prstGeom>
        </p:spPr>
      </p:pic>
      <p:pic>
        <p:nvPicPr>
          <p:cNvPr id="21" name="Picture 20" descr="Yupoong-5-Panel-Classic-Trucker-Cap-6006.png"/>
          <p:cNvPicPr>
            <a:picLocks noChangeAspect="1"/>
          </p:cNvPicPr>
          <p:nvPr/>
        </p:nvPicPr>
        <p:blipFill>
          <a:blip r:embed="rId4"/>
          <a:stretch>
            <a:fillRect/>
          </a:stretch>
        </p:blipFill>
        <p:spPr>
          <a:xfrm>
            <a:off x="5279646" y="1600149"/>
            <a:ext cx="1219241" cy="1524051"/>
          </a:xfrm>
          <a:prstGeom prst="rect">
            <a:avLst/>
          </a:prstGeom>
        </p:spPr>
      </p:pic>
      <p:sp>
        <p:nvSpPr>
          <p:cNvPr id="16" name="TextBox 15"/>
          <p:cNvSpPr txBox="1"/>
          <p:nvPr/>
        </p:nvSpPr>
        <p:spPr>
          <a:xfrm>
            <a:off x="1851950" y="2279412"/>
            <a:ext cx="965659" cy="707886"/>
          </a:xfrm>
          <a:prstGeom prst="rect">
            <a:avLst/>
          </a:prstGeom>
          <a:noFill/>
        </p:spPr>
        <p:txBody>
          <a:bodyPr wrap="square" rtlCol="0">
            <a:spAutoFit/>
          </a:bodyPr>
          <a:lstStyle/>
          <a:p>
            <a:r>
              <a:rPr lang="en-US" sz="4000" dirty="0" smtClean="0"/>
              <a:t>WT</a:t>
            </a:r>
            <a:endParaRPr lang="en-US" sz="4000" dirty="0"/>
          </a:p>
        </p:txBody>
      </p:sp>
      <p:sp>
        <p:nvSpPr>
          <p:cNvPr id="17" name="TextBox 16"/>
          <p:cNvSpPr txBox="1"/>
          <p:nvPr/>
        </p:nvSpPr>
        <p:spPr>
          <a:xfrm>
            <a:off x="5456912" y="1925469"/>
            <a:ext cx="965659" cy="707886"/>
          </a:xfrm>
          <a:prstGeom prst="rect">
            <a:avLst/>
          </a:prstGeom>
          <a:noFill/>
        </p:spPr>
        <p:txBody>
          <a:bodyPr wrap="square" rtlCol="0">
            <a:spAutoFit/>
          </a:bodyPr>
          <a:lstStyle/>
          <a:p>
            <a:r>
              <a:rPr lang="en-US" sz="4000" dirty="0" smtClean="0"/>
              <a:t>HD</a:t>
            </a:r>
            <a:endParaRPr lang="en-US" sz="4000" dirty="0"/>
          </a:p>
        </p:txBody>
      </p:sp>
      <p:sp>
        <p:nvSpPr>
          <p:cNvPr id="18" name="TextBox 17"/>
          <p:cNvSpPr txBox="1"/>
          <p:nvPr/>
        </p:nvSpPr>
        <p:spPr>
          <a:xfrm>
            <a:off x="457200" y="2633355"/>
            <a:ext cx="8229600" cy="2062103"/>
          </a:xfrm>
          <a:prstGeom prst="rect">
            <a:avLst/>
          </a:prstGeom>
          <a:noFill/>
        </p:spPr>
        <p:txBody>
          <a:bodyPr wrap="square" rtlCol="0">
            <a:spAutoFit/>
          </a:bodyPr>
          <a:lstStyle/>
          <a:p>
            <a:pPr>
              <a:buFont typeface="Arial"/>
              <a:buChar char="•"/>
            </a:pPr>
            <a:r>
              <a:rPr lang="en-US" sz="3200" dirty="0" smtClean="0"/>
              <a:t> Disturbances in</a:t>
            </a:r>
          </a:p>
          <a:p>
            <a:pPr lvl="1">
              <a:buFont typeface="Wingdings" charset="2"/>
              <a:buChar char="§"/>
            </a:pPr>
            <a:r>
              <a:rPr lang="en-US" sz="3200" dirty="0" smtClean="0"/>
              <a:t> Motor Function</a:t>
            </a:r>
          </a:p>
          <a:p>
            <a:pPr lvl="1">
              <a:buFont typeface="Wingdings" charset="2"/>
              <a:buChar char="§"/>
            </a:pPr>
            <a:r>
              <a:rPr lang="en-US" sz="3200" dirty="0" smtClean="0"/>
              <a:t> Cognitive Function</a:t>
            </a:r>
          </a:p>
          <a:p>
            <a:pPr lvl="1">
              <a:buFont typeface="Wingdings" charset="2"/>
              <a:buChar char="§"/>
            </a:pPr>
            <a:r>
              <a:rPr lang="en-US" sz="3200" dirty="0" smtClean="0"/>
              <a:t> Psychiatric Function</a:t>
            </a:r>
            <a:endParaRPr lang="en-US" dirty="0"/>
          </a:p>
        </p:txBody>
      </p:sp>
      <p:sp>
        <p:nvSpPr>
          <p:cNvPr id="19" name="TextBox 18"/>
          <p:cNvSpPr txBox="1"/>
          <p:nvPr/>
        </p:nvSpPr>
        <p:spPr>
          <a:xfrm>
            <a:off x="457200" y="4868568"/>
            <a:ext cx="8229600" cy="1354217"/>
          </a:xfrm>
          <a:prstGeom prst="rect">
            <a:avLst/>
          </a:prstGeom>
          <a:noFill/>
        </p:spPr>
        <p:txBody>
          <a:bodyPr wrap="square" rtlCol="0">
            <a:spAutoFit/>
          </a:bodyPr>
          <a:lstStyle/>
          <a:p>
            <a:pPr lvl="0">
              <a:buFont typeface="Arial"/>
              <a:buChar char="•"/>
            </a:pPr>
            <a:r>
              <a:rPr lang="en-US" sz="3200" dirty="0" smtClean="0">
                <a:solidFill>
                  <a:prstClr val="black"/>
                </a:solidFill>
              </a:rPr>
              <a:t> Strong inheritance</a:t>
            </a:r>
          </a:p>
          <a:p>
            <a:pPr lvl="0">
              <a:buFont typeface="Arial"/>
              <a:buChar char="•"/>
            </a:pPr>
            <a:r>
              <a:rPr lang="en-US" sz="3200" dirty="0" smtClean="0">
                <a:solidFill>
                  <a:prstClr val="black"/>
                </a:solidFill>
              </a:rPr>
              <a:t> Terminal.  No cure.</a:t>
            </a:r>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9"/>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4" grpId="0"/>
      <p:bldP spid="14" grpId="1"/>
      <p:bldP spid="16" grpId="0"/>
      <p:bldP spid="17" grpId="0"/>
      <p:bldP spid="18" grpId="0"/>
      <p:bldP spid="18" grpId="1"/>
      <p:bldP spid="19" grpId="0"/>
      <p:bldP spid="19" grpId="1"/>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How does WT but not mutant huntingtin stimulate the transcription of BDNF?</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10955" t="15917" r="14183" b="70113"/>
          <a:stretch>
            <a:fillRect/>
          </a:stretch>
        </p:blipFill>
        <p:spPr>
          <a:xfrm>
            <a:off x="163860" y="2023505"/>
            <a:ext cx="8843692" cy="2933979"/>
          </a:xfrm>
          <a:prstGeom prst="rect">
            <a:avLst/>
          </a:prstGeom>
        </p:spPr>
      </p:pic>
      <p:sp>
        <p:nvSpPr>
          <p:cNvPr id="5" name="TextBox 4"/>
          <p:cNvSpPr txBox="1"/>
          <p:nvPr/>
        </p:nvSpPr>
        <p:spPr>
          <a:xfrm rot="16200000">
            <a:off x="-1059572" y="3237951"/>
            <a:ext cx="2351926" cy="461665"/>
          </a:xfrm>
          <a:prstGeom prst="rect">
            <a:avLst/>
          </a:prstGeom>
          <a:solidFill>
            <a:srgbClr val="FFFFFF"/>
          </a:solidFill>
        </p:spPr>
        <p:txBody>
          <a:bodyPr wrap="none" rtlCol="0">
            <a:spAutoFit/>
          </a:bodyPr>
          <a:lstStyle/>
          <a:p>
            <a:r>
              <a:rPr lang="en-US" sz="2400" dirty="0" smtClean="0"/>
              <a:t>Promoter activity</a:t>
            </a:r>
            <a:endParaRPr lang="en-US" sz="2400" dirty="0"/>
          </a:p>
        </p:txBody>
      </p:sp>
      <p:pic>
        <p:nvPicPr>
          <p:cNvPr id="6" name="Content Placeholder 5" descr="REST-huntingtin.tiff"/>
          <p:cNvPicPr>
            <a:picLocks noChangeAspect="1"/>
          </p:cNvPicPr>
          <p:nvPr/>
        </p:nvPicPr>
        <p:blipFill>
          <a:blip r:embed="rId4"/>
          <a:srcRect l="3523" r="-2451"/>
          <a:stretch>
            <a:fillRect/>
          </a:stretch>
        </p:blipFill>
        <p:spPr>
          <a:xfrm>
            <a:off x="457200" y="1566422"/>
            <a:ext cx="7760976" cy="4525963"/>
          </a:xfrm>
          <a:prstGeom prst="rect">
            <a:avLst/>
          </a:prstGeom>
        </p:spPr>
      </p:pic>
      <p:sp>
        <p:nvSpPr>
          <p:cNvPr id="7" name="Donut 6"/>
          <p:cNvSpPr/>
          <p:nvPr/>
        </p:nvSpPr>
        <p:spPr>
          <a:xfrm>
            <a:off x="4987034" y="3692758"/>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8" name="Donut 7"/>
          <p:cNvSpPr/>
          <p:nvPr/>
        </p:nvSpPr>
        <p:spPr>
          <a:xfrm>
            <a:off x="1062082" y="3532124"/>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
        <p:nvSpPr>
          <p:cNvPr id="10" name="Donut 9"/>
          <p:cNvSpPr/>
          <p:nvPr/>
        </p:nvSpPr>
        <p:spPr>
          <a:xfrm>
            <a:off x="4987034" y="2934390"/>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pic>
        <p:nvPicPr>
          <p:cNvPr id="21" name="Picture 20" descr="Yupoong-5-Panel-Classic-Trucker-Cap-6006.png"/>
          <p:cNvPicPr>
            <a:picLocks noChangeAspect="1"/>
          </p:cNvPicPr>
          <p:nvPr/>
        </p:nvPicPr>
        <p:blipFill>
          <a:blip r:embed="rId5"/>
          <a:stretch>
            <a:fillRect/>
          </a:stretch>
        </p:blipFill>
        <p:spPr>
          <a:xfrm>
            <a:off x="1683632" y="1837551"/>
            <a:ext cx="1219241" cy="1524051"/>
          </a:xfrm>
          <a:prstGeom prst="rect">
            <a:avLst/>
          </a:prstGeom>
        </p:spPr>
      </p:pic>
      <p:pic>
        <p:nvPicPr>
          <p:cNvPr id="22" name="Picture 21" descr="Yupoong-5-Panel-Classic-Trucker-Cap-6006.png"/>
          <p:cNvPicPr>
            <a:picLocks noChangeAspect="1"/>
          </p:cNvPicPr>
          <p:nvPr/>
        </p:nvPicPr>
        <p:blipFill>
          <a:blip r:embed="rId5"/>
          <a:stretch>
            <a:fillRect/>
          </a:stretch>
        </p:blipFill>
        <p:spPr>
          <a:xfrm>
            <a:off x="5196784" y="1572442"/>
            <a:ext cx="1219241" cy="1524051"/>
          </a:xfrm>
          <a:prstGeom prst="rect">
            <a:avLst/>
          </a:prstGeom>
        </p:spPr>
      </p:pic>
      <p:sp>
        <p:nvSpPr>
          <p:cNvPr id="11" name="TextBox 10"/>
          <p:cNvSpPr txBox="1"/>
          <p:nvPr/>
        </p:nvSpPr>
        <p:spPr>
          <a:xfrm>
            <a:off x="1851950" y="2245634"/>
            <a:ext cx="965659" cy="707886"/>
          </a:xfrm>
          <a:prstGeom prst="rect">
            <a:avLst/>
          </a:prstGeom>
          <a:noFill/>
        </p:spPr>
        <p:txBody>
          <a:bodyPr wrap="square" rtlCol="0">
            <a:spAutoFit/>
          </a:bodyPr>
          <a:lstStyle/>
          <a:p>
            <a:r>
              <a:rPr lang="en-US" sz="4000" dirty="0" smtClean="0"/>
              <a:t>WT</a:t>
            </a:r>
            <a:endParaRPr lang="en-US" sz="4000" dirty="0"/>
          </a:p>
        </p:txBody>
      </p:sp>
      <p:sp>
        <p:nvSpPr>
          <p:cNvPr id="12" name="TextBox 11"/>
          <p:cNvSpPr txBox="1"/>
          <p:nvPr/>
        </p:nvSpPr>
        <p:spPr>
          <a:xfrm>
            <a:off x="5377544" y="1891691"/>
            <a:ext cx="965659" cy="707886"/>
          </a:xfrm>
          <a:prstGeom prst="rect">
            <a:avLst/>
          </a:prstGeom>
          <a:noFill/>
        </p:spPr>
        <p:txBody>
          <a:bodyPr wrap="square" rtlCol="0">
            <a:spAutoFit/>
          </a:bodyPr>
          <a:lstStyle/>
          <a:p>
            <a:r>
              <a:rPr lang="en-US" sz="4000" dirty="0" smtClean="0"/>
              <a:t>HD</a:t>
            </a:r>
            <a:endParaRPr lang="en-US" sz="4000" dirty="0"/>
          </a:p>
        </p:txBody>
      </p:sp>
      <p:sp>
        <p:nvSpPr>
          <p:cNvPr id="15" name="TextBox 14"/>
          <p:cNvSpPr txBox="1"/>
          <p:nvPr/>
        </p:nvSpPr>
        <p:spPr>
          <a:xfrm rot="16200000">
            <a:off x="1376840"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16" name="TextBox 15"/>
          <p:cNvSpPr txBox="1"/>
          <p:nvPr/>
        </p:nvSpPr>
        <p:spPr>
          <a:xfrm>
            <a:off x="1513559" y="1831155"/>
            <a:ext cx="881521" cy="461665"/>
          </a:xfrm>
          <a:prstGeom prst="rect">
            <a:avLst/>
          </a:prstGeom>
          <a:solidFill>
            <a:srgbClr val="FFFFFF"/>
          </a:solidFill>
        </p:spPr>
        <p:txBody>
          <a:bodyPr wrap="none" rtlCol="0">
            <a:spAutoFit/>
          </a:bodyPr>
          <a:lstStyle/>
          <a:p>
            <a:r>
              <a:rPr lang="en-US" sz="2400" dirty="0" smtClean="0"/>
              <a:t>BDNF</a:t>
            </a:r>
            <a:endParaRPr lang="en-US" sz="2400" dirty="0"/>
          </a:p>
        </p:txBody>
      </p:sp>
      <p:sp>
        <p:nvSpPr>
          <p:cNvPr id="17" name="TextBox 16"/>
          <p:cNvSpPr txBox="1"/>
          <p:nvPr/>
        </p:nvSpPr>
        <p:spPr>
          <a:xfrm>
            <a:off x="3748833" y="1831155"/>
            <a:ext cx="2331137" cy="461665"/>
          </a:xfrm>
          <a:prstGeom prst="rect">
            <a:avLst/>
          </a:prstGeom>
          <a:solidFill>
            <a:srgbClr val="FFFFFF"/>
          </a:solidFill>
        </p:spPr>
        <p:txBody>
          <a:bodyPr wrap="none" rtlCol="0">
            <a:spAutoFit/>
          </a:bodyPr>
          <a:lstStyle/>
          <a:p>
            <a:r>
              <a:rPr lang="en-US" sz="2400" dirty="0" smtClean="0"/>
              <a:t>REST Binding Site</a:t>
            </a:r>
            <a:endParaRPr lang="en-US" sz="2400" dirty="0"/>
          </a:p>
        </p:txBody>
      </p:sp>
      <p:sp>
        <p:nvSpPr>
          <p:cNvPr id="18" name="TextBox 17"/>
          <p:cNvSpPr txBox="1"/>
          <p:nvPr/>
        </p:nvSpPr>
        <p:spPr>
          <a:xfrm>
            <a:off x="6614445" y="1461823"/>
            <a:ext cx="2546641" cy="830997"/>
          </a:xfrm>
          <a:prstGeom prst="rect">
            <a:avLst/>
          </a:prstGeom>
          <a:solidFill>
            <a:srgbClr val="FFFFFF"/>
          </a:solidFill>
        </p:spPr>
        <p:txBody>
          <a:bodyPr wrap="none" rtlCol="0">
            <a:spAutoFit/>
          </a:bodyPr>
          <a:lstStyle/>
          <a:p>
            <a:r>
              <a:rPr lang="en-US" sz="2400" dirty="0" smtClean="0"/>
              <a:t>BDNF with inactive</a:t>
            </a:r>
          </a:p>
          <a:p>
            <a:r>
              <a:rPr lang="en-US" sz="2400" dirty="0" smtClean="0"/>
              <a:t>REST Binding Site</a:t>
            </a:r>
            <a:endParaRPr lang="en-US" sz="2400" dirty="0"/>
          </a:p>
        </p:txBody>
      </p:sp>
      <p:sp>
        <p:nvSpPr>
          <p:cNvPr id="19" name="TextBox 18"/>
          <p:cNvSpPr txBox="1"/>
          <p:nvPr/>
        </p:nvSpPr>
        <p:spPr>
          <a:xfrm rot="16200000">
            <a:off x="4437839"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20" name="TextBox 19"/>
          <p:cNvSpPr txBox="1"/>
          <p:nvPr/>
        </p:nvSpPr>
        <p:spPr>
          <a:xfrm rot="16200000">
            <a:off x="7445328"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0"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childTnLst>
                                </p:cTn>
                              </p:par>
                              <p:par>
                                <p:cTn id="36" presetID="1" presetClass="entr" presetSubtype="0" fill="hold" nodeType="withEffect">
                                  <p:stCondLst>
                                    <p:cond delay="0"/>
                                  </p:stCondLst>
                                  <p:childTnLst>
                                    <p:set>
                                      <p:cBhvr>
                                        <p:cTn id="37" dur="1" fill="hold">
                                          <p:stCondLst>
                                            <p:cond delay="0"/>
                                          </p:stCondLst>
                                        </p:cTn>
                                        <p:tgtEl>
                                          <p:spTgt spid="22"/>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0" grpId="0" animBg="1"/>
      <p:bldP spid="11" grpId="0"/>
      <p:bldP spid="12" grpId="0"/>
      <p:bldP spid="15" grpId="0" animBg="1"/>
      <p:bldP spid="16" grpId="0" animBg="1"/>
      <p:bldP spid="17" grpId="0" animBg="1"/>
      <p:bldP spid="18" grpId="0" animBg="1"/>
      <p:bldP spid="19" grpId="0" animBg="1"/>
      <p:bldP spid="20" grpId="0" animBg="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WT huntingtin target the REST binding site to promote transcription of BDNF? </a:t>
            </a:r>
            <a:endParaRPr lang="en-US" sz="3200" dirty="0"/>
          </a:p>
        </p:txBody>
      </p:sp>
      <p:pic>
        <p:nvPicPr>
          <p:cNvPr id="7" name="Content Placeholder 6" descr="Yupoong-5-Panel-Classic-Trucker-Cap-6006.jpg"/>
          <p:cNvPicPr>
            <a:picLocks noGrp="1" noChangeAspect="1"/>
          </p:cNvPicPr>
          <p:nvPr>
            <p:ph idx="1"/>
          </p:nvPr>
        </p:nvPicPr>
        <p:blipFill>
          <a:blip r:embed="rId3"/>
          <a:stretch>
            <a:fillRect/>
          </a:stretch>
        </p:blipFill>
        <p:spPr>
          <a:xfrm>
            <a:off x="1233148" y="1600200"/>
            <a:ext cx="1219200" cy="1524000"/>
          </a:xfrm>
        </p:spPr>
      </p:pic>
      <p:pic>
        <p:nvPicPr>
          <p:cNvPr id="4" name="Picture 3"/>
          <p:cNvPicPr>
            <a:picLocks noChangeAspect="1"/>
          </p:cNvPicPr>
          <p:nvPr/>
        </p:nvPicPr>
        <p:blipFill>
          <a:blip r:embed="rId4"/>
          <a:srcRect b="61178"/>
          <a:stretch>
            <a:fillRect/>
          </a:stretch>
        </p:blipFill>
        <p:spPr>
          <a:xfrm>
            <a:off x="0" y="1916273"/>
            <a:ext cx="9021229" cy="3825462"/>
          </a:xfrm>
          <a:prstGeom prst="rect">
            <a:avLst/>
          </a:prstGeom>
        </p:spPr>
      </p:pic>
      <p:pic>
        <p:nvPicPr>
          <p:cNvPr id="5" name="Content Placeholder 5" descr="REST-huntingtin.tiff"/>
          <p:cNvPicPr>
            <a:picLocks noChangeAspect="1"/>
          </p:cNvPicPr>
          <p:nvPr/>
        </p:nvPicPr>
        <p:blipFill>
          <a:blip r:embed="rId5"/>
          <a:srcRect l="3523" r="-2451"/>
          <a:stretch>
            <a:fillRect/>
          </a:stretch>
        </p:blipFill>
        <p:spPr>
          <a:xfrm>
            <a:off x="457200" y="1600200"/>
            <a:ext cx="7760976" cy="4525963"/>
          </a:xfrm>
          <a:prstGeom prst="rect">
            <a:avLst/>
          </a:prstGeom>
        </p:spPr>
      </p:pic>
      <p:sp>
        <p:nvSpPr>
          <p:cNvPr id="6" name="TextBox 5"/>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pic>
        <p:nvPicPr>
          <p:cNvPr id="10" name="Picture 9" descr="Yupoong-5-Panel-Classic-Trucker-Cap-6006.png"/>
          <p:cNvPicPr>
            <a:picLocks noChangeAspect="1"/>
          </p:cNvPicPr>
          <p:nvPr/>
        </p:nvPicPr>
        <p:blipFill>
          <a:blip r:embed="rId6"/>
          <a:stretch>
            <a:fillRect/>
          </a:stretch>
        </p:blipFill>
        <p:spPr>
          <a:xfrm>
            <a:off x="1568074" y="1785878"/>
            <a:ext cx="1219241" cy="1524051"/>
          </a:xfrm>
          <a:prstGeom prst="rect">
            <a:avLst/>
          </a:prstGeom>
        </p:spPr>
      </p:pic>
      <p:sp>
        <p:nvSpPr>
          <p:cNvPr id="11" name="TextBox 10"/>
          <p:cNvSpPr txBox="1"/>
          <p:nvPr/>
        </p:nvSpPr>
        <p:spPr>
          <a:xfrm>
            <a:off x="1742288" y="2147112"/>
            <a:ext cx="965659" cy="707886"/>
          </a:xfrm>
          <a:prstGeom prst="rect">
            <a:avLst/>
          </a:prstGeom>
          <a:noFill/>
        </p:spPr>
        <p:txBody>
          <a:bodyPr wrap="square" rtlCol="0">
            <a:spAutoFit/>
          </a:bodyPr>
          <a:lstStyle/>
          <a:p>
            <a:r>
              <a:rPr lang="en-US" sz="4000" dirty="0" smtClean="0"/>
              <a:t>WT</a:t>
            </a:r>
            <a:endParaRPr lang="en-US" sz="4000" dirty="0"/>
          </a:p>
        </p:txBody>
      </p:sp>
      <p:pic>
        <p:nvPicPr>
          <p:cNvPr id="13" name="Picture 12" descr="Yupoong-5-Panel-Classic-Trucker-Cap-6006.png"/>
          <p:cNvPicPr>
            <a:picLocks noChangeAspect="1"/>
          </p:cNvPicPr>
          <p:nvPr/>
        </p:nvPicPr>
        <p:blipFill>
          <a:blip r:embed="rId6"/>
          <a:stretch>
            <a:fillRect/>
          </a:stretch>
        </p:blipFill>
        <p:spPr>
          <a:xfrm>
            <a:off x="5279646" y="1600149"/>
            <a:ext cx="1219241" cy="1524051"/>
          </a:xfrm>
          <a:prstGeom prst="rect">
            <a:avLst/>
          </a:prstGeom>
        </p:spPr>
      </p:pic>
      <p:sp>
        <p:nvSpPr>
          <p:cNvPr id="12" name="TextBox 11"/>
          <p:cNvSpPr txBox="1"/>
          <p:nvPr/>
        </p:nvSpPr>
        <p:spPr>
          <a:xfrm>
            <a:off x="5533228" y="1925469"/>
            <a:ext cx="965659" cy="707886"/>
          </a:xfrm>
          <a:prstGeom prst="rect">
            <a:avLst/>
          </a:prstGeom>
          <a:noFill/>
        </p:spPr>
        <p:txBody>
          <a:bodyPr wrap="square" rtlCol="0">
            <a:spAutoFit/>
          </a:bodyPr>
          <a:lstStyle/>
          <a:p>
            <a:r>
              <a:rPr lang="en-US" sz="4000" dirty="0" smtClean="0"/>
              <a:t>HD</a:t>
            </a:r>
            <a:endParaRPr lang="en-US" sz="40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4"/>
                                        </p:tgtEl>
                                        <p:attrNameLst>
                                          <p:attrName>style.visibility</p:attrName>
                                        </p:attrNameLst>
                                      </p:cBhvr>
                                      <p:to>
                                        <p:strVal val="hidden"/>
                                      </p:to>
                                    </p:set>
                                  </p:childTnLst>
                                </p:cTn>
                              </p:par>
                              <p:par>
                                <p:cTn id="10" presetID="1"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Epilepsy</a:t>
            </a:r>
            <a:br>
              <a:rPr lang="en-US" dirty="0" smtClean="0"/>
            </a:br>
            <a:r>
              <a:rPr lang="en-US" dirty="0" err="1" smtClean="0"/>
              <a:t>Ketogenic</a:t>
            </a:r>
            <a:r>
              <a:rPr lang="en-US" dirty="0" smtClean="0"/>
              <a:t> Diet</a:t>
            </a:r>
            <a:endParaRPr lang="en-US" dirty="0"/>
          </a:p>
        </p:txBody>
      </p:sp>
      <p:sp>
        <p:nvSpPr>
          <p:cNvPr id="8" name="Content Placeholder 7"/>
          <p:cNvSpPr>
            <a:spLocks noGrp="1"/>
          </p:cNvSpPr>
          <p:nvPr>
            <p:ph idx="1"/>
          </p:nvPr>
        </p:nvSpPr>
        <p:spPr/>
        <p:txBody>
          <a:bodyPr/>
          <a:lstStyle/>
          <a:p>
            <a:r>
              <a:rPr lang="en-US" dirty="0" smtClean="0"/>
              <a:t>Recurrent seizures</a:t>
            </a:r>
          </a:p>
          <a:p>
            <a:r>
              <a:rPr lang="en-US" dirty="0" smtClean="0"/>
              <a:t>More than </a:t>
            </a:r>
            <a:r>
              <a:rPr lang="en-US" b="1" dirty="0" smtClean="0"/>
              <a:t>50 million </a:t>
            </a:r>
            <a:r>
              <a:rPr lang="en-US" dirty="0" smtClean="0"/>
              <a:t>people worldwide</a:t>
            </a:r>
          </a:p>
          <a:p>
            <a:endParaRPr lang="en-US" dirty="0" smtClean="0"/>
          </a:p>
          <a:p>
            <a:r>
              <a:rPr lang="en-US" dirty="0" err="1" smtClean="0"/>
              <a:t>Ketogenic</a:t>
            </a:r>
            <a:r>
              <a:rPr lang="en-US" dirty="0" smtClean="0"/>
              <a:t> diet</a:t>
            </a:r>
          </a:p>
          <a:p>
            <a:pPr lvl="1"/>
            <a:r>
              <a:rPr lang="en-US" dirty="0" smtClean="0"/>
              <a:t>Low </a:t>
            </a:r>
            <a:r>
              <a:rPr lang="en-US" dirty="0" err="1" smtClean="0"/>
              <a:t>Carbs</a:t>
            </a:r>
            <a:endParaRPr lang="en-US" dirty="0" smtClean="0"/>
          </a:p>
          <a:p>
            <a:pPr lvl="1"/>
            <a:r>
              <a:rPr lang="en-US" dirty="0" smtClean="0"/>
              <a:t>High protein, fat</a:t>
            </a:r>
          </a:p>
          <a:p>
            <a:endParaRPr lang="en-US" dirty="0" smtClean="0"/>
          </a:p>
          <a:p>
            <a:pPr lvl="1"/>
            <a:endParaRPr lang="en-US" dirty="0" smtClean="0"/>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1569</TotalTime>
  <Words>3906</Words>
  <Application>Microsoft Macintosh PowerPoint</Application>
  <PresentationFormat>On-screen Show (4:3)</PresentationFormat>
  <Paragraphs>504</Paragraphs>
  <Slides>21</Slides>
  <Notes>21</Notes>
  <HiddenSlides>0</HiddenSlides>
  <MMClips>0</MMClips>
  <ScaleCrop>false</ScaleCrop>
  <HeadingPairs>
    <vt:vector size="4" baseType="variant">
      <vt:variant>
        <vt:lpstr>Design Template</vt:lpstr>
      </vt:variant>
      <vt:variant>
        <vt:i4>1</vt:i4>
      </vt:variant>
      <vt:variant>
        <vt:lpstr>Slide Titles</vt:lpstr>
      </vt:variant>
      <vt:variant>
        <vt:i4>21</vt:i4>
      </vt:variant>
    </vt:vector>
  </HeadingPairs>
  <TitlesOfParts>
    <vt:vector size="22" baseType="lpstr">
      <vt:lpstr>Office Theme</vt:lpstr>
      <vt:lpstr>Chromatin Biology in Neurological Disorders</vt:lpstr>
      <vt:lpstr>Epigenetics</vt:lpstr>
      <vt:lpstr>Glioblastoma multiforme</vt:lpstr>
      <vt:lpstr>Is REST expressed in tissue from human glioblastoma multiforme specimens?</vt:lpstr>
      <vt:lpstr>What is REST’s role in the self-renewal and tumorigenic competence of glioblastoma</vt:lpstr>
      <vt:lpstr>Huntington’s Disease</vt:lpstr>
      <vt:lpstr>How does WT but not mutant huntingtin stimulate the transcription of BDNF?</vt:lpstr>
      <vt:lpstr>How does WT huntingtin target the REST binding site to promote transcription of BDNF? </vt:lpstr>
      <vt:lpstr>Epilepsy Ketogenic Diet</vt:lpstr>
      <vt:lpstr>Slide 10</vt:lpstr>
      <vt:lpstr>How does 2DG exert antiepileptic effects?</vt:lpstr>
      <vt:lpstr>Slide 12</vt:lpstr>
      <vt:lpstr>How does 2DG affect transcriptional regulation to reduce BDNF gene expression?</vt:lpstr>
      <vt:lpstr>Slide 14</vt:lpstr>
      <vt:lpstr>Slide 15</vt:lpstr>
      <vt:lpstr>Slide 16</vt:lpstr>
      <vt:lpstr>Does G9a expression correlate with repeated cocaine administration?</vt:lpstr>
      <vt:lpstr>How does G9a expression (in nucleus accumbens) regulate behavioral response to cocaine?</vt:lpstr>
      <vt:lpstr>Slide 19</vt:lpstr>
      <vt:lpstr>Summary</vt:lpstr>
      <vt:lpstr>Thanks</vt:lpstr>
    </vt:vector>
  </TitlesOfParts>
  <Company>University of Wisconsin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Cliff Rodgers</dc:creator>
  <cp:lastModifiedBy>Cliff Rodgers</cp:lastModifiedBy>
  <cp:revision>100</cp:revision>
  <dcterms:created xsi:type="dcterms:W3CDTF">2013-10-16T15:47:37Z</dcterms:created>
  <dcterms:modified xsi:type="dcterms:W3CDTF">2013-10-16T16:02:44Z</dcterms:modified>
</cp:coreProperties>
</file>

<file path=docProps/thumbnail.jpeg>
</file>